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media1.WAV" ContentType="audio/x-wav"/>
  <Override PartName="/ppt/media/media2.WAV" ContentType="audio/x-wav"/>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2" r:id="rId3"/>
    <p:sldMasterId id="2147483776" r:id="rId4"/>
  </p:sldMasterIdLst>
  <p:notesMasterIdLst>
    <p:notesMasterId r:id="rId59"/>
  </p:notesMasterIdLst>
  <p:sldIdLst>
    <p:sldId id="335" r:id="rId5"/>
    <p:sldId id="336" r:id="rId6"/>
    <p:sldId id="350" r:id="rId7"/>
    <p:sldId id="293" r:id="rId8"/>
    <p:sldId id="294" r:id="rId9"/>
    <p:sldId id="351" r:id="rId10"/>
    <p:sldId id="296" r:id="rId11"/>
    <p:sldId id="295" r:id="rId12"/>
    <p:sldId id="297" r:id="rId13"/>
    <p:sldId id="257" r:id="rId14"/>
    <p:sldId id="298" r:id="rId15"/>
    <p:sldId id="265" r:id="rId16"/>
    <p:sldId id="259" r:id="rId17"/>
    <p:sldId id="299" r:id="rId18"/>
    <p:sldId id="261" r:id="rId19"/>
    <p:sldId id="301" r:id="rId20"/>
    <p:sldId id="262" r:id="rId21"/>
    <p:sldId id="279" r:id="rId22"/>
    <p:sldId id="268" r:id="rId23"/>
    <p:sldId id="273" r:id="rId24"/>
    <p:sldId id="308" r:id="rId25"/>
    <p:sldId id="309" r:id="rId26"/>
    <p:sldId id="311" r:id="rId27"/>
    <p:sldId id="310" r:id="rId28"/>
    <p:sldId id="312" r:id="rId29"/>
    <p:sldId id="313" r:id="rId30"/>
    <p:sldId id="314" r:id="rId31"/>
    <p:sldId id="323" r:id="rId32"/>
    <p:sldId id="318" r:id="rId33"/>
    <p:sldId id="319" r:id="rId34"/>
    <p:sldId id="320" r:id="rId35"/>
    <p:sldId id="343" r:id="rId36"/>
    <p:sldId id="322" r:id="rId37"/>
    <p:sldId id="289" r:id="rId38"/>
    <p:sldId id="290" r:id="rId39"/>
    <p:sldId id="339" r:id="rId40"/>
    <p:sldId id="325" r:id="rId41"/>
    <p:sldId id="348" r:id="rId42"/>
    <p:sldId id="349" r:id="rId43"/>
    <p:sldId id="342" r:id="rId44"/>
    <p:sldId id="340" r:id="rId45"/>
    <p:sldId id="326" r:id="rId46"/>
    <p:sldId id="327" r:id="rId47"/>
    <p:sldId id="328" r:id="rId48"/>
    <p:sldId id="330" r:id="rId49"/>
    <p:sldId id="333" r:id="rId50"/>
    <p:sldId id="331" r:id="rId51"/>
    <p:sldId id="334" r:id="rId52"/>
    <p:sldId id="332" r:id="rId53"/>
    <p:sldId id="345" r:id="rId54"/>
    <p:sldId id="346" r:id="rId55"/>
    <p:sldId id="347" r:id="rId56"/>
    <p:sldId id="341" r:id="rId57"/>
    <p:sldId id="337"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4D6B89"/>
    <a:srgbClr val="384E64"/>
    <a:srgbClr val="27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655" autoAdjust="0"/>
  </p:normalViewPr>
  <p:slideViewPr>
    <p:cSldViewPr>
      <p:cViewPr varScale="1">
        <p:scale>
          <a:sx n="62" d="100"/>
          <a:sy n="62" d="100"/>
        </p:scale>
        <p:origin x="1392"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28F684-EE1D-45EA-A126-004F7A87E179}" type="datetimeFigureOut">
              <a:rPr lang="en-US"/>
              <a:pPr>
                <a:defRPr/>
              </a:pPr>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B4A41-3C77-4C06-99A5-5A6BBD93F527}" type="slidenum">
              <a:rPr lang="en-US"/>
              <a:pPr>
                <a:defRPr/>
              </a:pPr>
              <a:t>‹#›</a:t>
            </a:fld>
            <a:endParaRPr lang="en-US"/>
          </a:p>
        </p:txBody>
      </p:sp>
    </p:spTree>
    <p:extLst>
      <p:ext uri="{BB962C8B-B14F-4D97-AF65-F5344CB8AC3E}">
        <p14:creationId xmlns:p14="http://schemas.microsoft.com/office/powerpoint/2010/main" val="319035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slide to activate students prior knowledge. The teacher can pose the questions to the class, individual students, or let the students pair up to answer the questions. The teacher should not spend more than 5 minutes on discussing</a:t>
            </a:r>
            <a:r>
              <a:rPr lang="en-US" altLang="en-US" baseline="0" dirty="0"/>
              <a:t> the slide.</a:t>
            </a:r>
            <a:endParaRPr lang="en-US" altLang="en-US" dirty="0"/>
          </a:p>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E4D171-4BD8-4DDE-9EDB-B148A6613DD0}" type="slidenum">
              <a:rPr lang="en-US" altLang="en-US" smtClean="0"/>
              <a:pPr/>
              <a:t>1</a:t>
            </a:fld>
            <a:endParaRPr lang="en-US" altLang="en-US"/>
          </a:p>
        </p:txBody>
      </p:sp>
    </p:spTree>
    <p:extLst>
      <p:ext uri="{BB962C8B-B14F-4D97-AF65-F5344CB8AC3E}">
        <p14:creationId xmlns:p14="http://schemas.microsoft.com/office/powerpoint/2010/main" val="118670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656982-BE80-47D3-838F-5C3107F6EFCA}" type="slidenum">
              <a:rPr lang="en-US" altLang="en-US" smtClean="0"/>
              <a:pPr/>
              <a:t>10</a:t>
            </a:fld>
            <a:endParaRPr lang="en-US" altLang="en-US"/>
          </a:p>
        </p:txBody>
      </p:sp>
    </p:spTree>
    <p:extLst>
      <p:ext uri="{BB962C8B-B14F-4D97-AF65-F5344CB8AC3E}">
        <p14:creationId xmlns:p14="http://schemas.microsoft.com/office/powerpoint/2010/main" val="263455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EA8A5-FEE0-401C-9887-0C1438DED6D1}" type="slidenum">
              <a:rPr lang="en-US" altLang="en-US" smtClean="0"/>
              <a:pPr/>
              <a:t>11</a:t>
            </a:fld>
            <a:endParaRPr lang="en-US" altLang="en-US"/>
          </a:p>
        </p:txBody>
      </p:sp>
    </p:spTree>
    <p:extLst>
      <p:ext uri="{BB962C8B-B14F-4D97-AF65-F5344CB8AC3E}">
        <p14:creationId xmlns:p14="http://schemas.microsoft.com/office/powerpoint/2010/main" val="405243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mechanical energy. </a:t>
            </a:r>
          </a:p>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045A3-DF5D-4893-9092-EB444A286950}" type="slidenum">
              <a:rPr lang="en-US" altLang="en-US" smtClean="0"/>
              <a:pPr/>
              <a:t>12</a:t>
            </a:fld>
            <a:endParaRPr lang="en-US" altLang="en-US"/>
          </a:p>
        </p:txBody>
      </p:sp>
    </p:spTree>
    <p:extLst>
      <p:ext uri="{BB962C8B-B14F-4D97-AF65-F5344CB8AC3E}">
        <p14:creationId xmlns:p14="http://schemas.microsoft.com/office/powerpoint/2010/main" val="107564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59D1B6-B440-445F-9940-799439A033B4}" type="slidenum">
              <a:rPr lang="en-US" altLang="en-US" smtClean="0"/>
              <a:pPr/>
              <a:t>13</a:t>
            </a:fld>
            <a:endParaRPr lang="en-US" altLang="en-US"/>
          </a:p>
        </p:txBody>
      </p:sp>
    </p:spTree>
    <p:extLst>
      <p:ext uri="{BB962C8B-B14F-4D97-AF65-F5344CB8AC3E}">
        <p14:creationId xmlns:p14="http://schemas.microsoft.com/office/powerpoint/2010/main" val="1884370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light energy. </a:t>
            </a:r>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044B49-E012-47AB-885D-56BE51A7CF70}" type="slidenum">
              <a:rPr lang="en-US" altLang="en-US" smtClean="0"/>
              <a:pPr/>
              <a:t>14</a:t>
            </a:fld>
            <a:endParaRPr lang="en-US" altLang="en-US"/>
          </a:p>
        </p:txBody>
      </p:sp>
    </p:spTree>
    <p:extLst>
      <p:ext uri="{BB962C8B-B14F-4D97-AF65-F5344CB8AC3E}">
        <p14:creationId xmlns:p14="http://schemas.microsoft.com/office/powerpoint/2010/main" val="280178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D3290-343B-4634-B261-870458226103}" type="slidenum">
              <a:rPr lang="en-US" altLang="en-US" smtClean="0"/>
              <a:pPr/>
              <a:t>15</a:t>
            </a:fld>
            <a:endParaRPr lang="en-US" altLang="en-US"/>
          </a:p>
        </p:txBody>
      </p:sp>
    </p:spTree>
    <p:extLst>
      <p:ext uri="{BB962C8B-B14F-4D97-AF65-F5344CB8AC3E}">
        <p14:creationId xmlns:p14="http://schemas.microsoft.com/office/powerpoint/2010/main" val="427382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8D052B-A16E-4EAD-8C58-B56AECEF275E}" type="slidenum">
              <a:rPr lang="en-US" altLang="en-US" smtClean="0"/>
              <a:pPr/>
              <a:t>16</a:t>
            </a:fld>
            <a:endParaRPr lang="en-US" altLang="en-US"/>
          </a:p>
        </p:txBody>
      </p:sp>
    </p:spTree>
    <p:extLst>
      <p:ext uri="{BB962C8B-B14F-4D97-AF65-F5344CB8AC3E}">
        <p14:creationId xmlns:p14="http://schemas.microsoft.com/office/powerpoint/2010/main" val="557692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information on the slide while the students record the important information on their graphic organizer.</a:t>
            </a:r>
          </a:p>
          <a:p>
            <a:pPr eaLnBrk="1" hangingPunct="1">
              <a:spcBef>
                <a:spcPct val="0"/>
              </a:spcBef>
            </a:pPr>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E96F64-56AF-47E9-A82D-1BFD6A2003FB}" type="slidenum">
              <a:rPr lang="en-US" altLang="en-US" smtClean="0"/>
              <a:pPr/>
              <a:t>17</a:t>
            </a:fld>
            <a:endParaRPr lang="en-US" altLang="en-US"/>
          </a:p>
        </p:txBody>
      </p:sp>
    </p:spTree>
    <p:extLst>
      <p:ext uri="{BB962C8B-B14F-4D97-AF65-F5344CB8AC3E}">
        <p14:creationId xmlns:p14="http://schemas.microsoft.com/office/powerpoint/2010/main" val="99892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chemical energy. </a:t>
            </a:r>
          </a:p>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588B6-C2AF-47CA-9B98-8CA4B20CDF0D}" type="slidenum">
              <a:rPr lang="en-US" altLang="en-US" smtClean="0"/>
              <a:pPr/>
              <a:t>18</a:t>
            </a:fld>
            <a:endParaRPr lang="en-US" altLang="en-US"/>
          </a:p>
        </p:txBody>
      </p:sp>
    </p:spTree>
    <p:extLst>
      <p:ext uri="{BB962C8B-B14F-4D97-AF65-F5344CB8AC3E}">
        <p14:creationId xmlns:p14="http://schemas.microsoft.com/office/powerpoint/2010/main" val="126861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use the images on the slide to illustrate the difference between radiant energy and mechanical energy.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22A04-C0F9-42F7-8EE3-A499ED70435B}" type="slidenum">
              <a:rPr lang="en-US" altLang="en-US" smtClean="0"/>
              <a:pPr/>
              <a:t>19</a:t>
            </a:fld>
            <a:endParaRPr lang="en-US" altLang="en-US"/>
          </a:p>
        </p:txBody>
      </p:sp>
    </p:spTree>
    <p:extLst>
      <p:ext uri="{BB962C8B-B14F-4D97-AF65-F5344CB8AC3E}">
        <p14:creationId xmlns:p14="http://schemas.microsoft.com/office/powerpoint/2010/main" val="427107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essential question and the standard that aligns to the essential question</a:t>
            </a:r>
          </a:p>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986A10-DFC6-4BD2-A88F-17B4B249CE83}" type="slidenum">
              <a:rPr lang="en-US" altLang="en-US" smtClean="0"/>
              <a:pPr/>
              <a:t>2</a:t>
            </a:fld>
            <a:endParaRPr lang="en-US" altLang="en-US"/>
          </a:p>
        </p:txBody>
      </p:sp>
    </p:spTree>
    <p:extLst>
      <p:ext uri="{BB962C8B-B14F-4D97-AF65-F5344CB8AC3E}">
        <p14:creationId xmlns:p14="http://schemas.microsoft.com/office/powerpoint/2010/main" val="134613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22183-9F8D-4DF7-AF6E-6D266C546040}" type="slidenum">
              <a:rPr lang="en-US" altLang="en-US" smtClean="0"/>
              <a:pPr/>
              <a:t>20</a:t>
            </a:fld>
            <a:endParaRPr lang="en-US" altLang="en-US"/>
          </a:p>
        </p:txBody>
      </p:sp>
    </p:spTree>
    <p:extLst>
      <p:ext uri="{BB962C8B-B14F-4D97-AF65-F5344CB8AC3E}">
        <p14:creationId xmlns:p14="http://schemas.microsoft.com/office/powerpoint/2010/main" val="143225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081A0A-5818-40C9-94F5-7DC76A67FDF7}" type="slidenum">
              <a:rPr lang="en-US" altLang="en-US" smtClean="0"/>
              <a:pPr/>
              <a:t>21</a:t>
            </a:fld>
            <a:endParaRPr lang="en-US" altLang="en-US"/>
          </a:p>
        </p:txBody>
      </p:sp>
    </p:spTree>
    <p:extLst>
      <p:ext uri="{BB962C8B-B14F-4D97-AF65-F5344CB8AC3E}">
        <p14:creationId xmlns:p14="http://schemas.microsoft.com/office/powerpoint/2010/main" val="4051189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33EEDE-4C4C-4EC9-85DD-A26F52A88770}" type="slidenum">
              <a:rPr lang="en-US" altLang="en-US" smtClean="0"/>
              <a:pPr/>
              <a:t>22</a:t>
            </a:fld>
            <a:endParaRPr lang="en-US" altLang="en-US"/>
          </a:p>
        </p:txBody>
      </p:sp>
    </p:spTree>
    <p:extLst>
      <p:ext uri="{BB962C8B-B14F-4D97-AF65-F5344CB8AC3E}">
        <p14:creationId xmlns:p14="http://schemas.microsoft.com/office/powerpoint/2010/main" val="120065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0C97A1-9383-45F8-B246-9582B02B369E}" type="slidenum">
              <a:rPr lang="en-US" altLang="en-US" smtClean="0"/>
              <a:pPr/>
              <a:t>23</a:t>
            </a:fld>
            <a:endParaRPr lang="en-US" altLang="en-US"/>
          </a:p>
        </p:txBody>
      </p:sp>
    </p:spTree>
    <p:extLst>
      <p:ext uri="{BB962C8B-B14F-4D97-AF65-F5344CB8AC3E}">
        <p14:creationId xmlns:p14="http://schemas.microsoft.com/office/powerpoint/2010/main" val="295223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B2A9BA-A922-4C65-A973-F67CA1A2D048}" type="slidenum">
              <a:rPr lang="en-US" altLang="en-US" smtClean="0"/>
              <a:pPr/>
              <a:t>24</a:t>
            </a:fld>
            <a:endParaRPr lang="en-US" altLang="en-US"/>
          </a:p>
        </p:txBody>
      </p:sp>
    </p:spTree>
    <p:extLst>
      <p:ext uri="{BB962C8B-B14F-4D97-AF65-F5344CB8AC3E}">
        <p14:creationId xmlns:p14="http://schemas.microsoft.com/office/powerpoint/2010/main" val="188421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16C797-F668-4FB7-99CF-CB93F1C814F7}" type="slidenum">
              <a:rPr lang="en-US" altLang="en-US" smtClean="0"/>
              <a:pPr/>
              <a:t>25</a:t>
            </a:fld>
            <a:endParaRPr lang="en-US" altLang="en-US"/>
          </a:p>
        </p:txBody>
      </p:sp>
    </p:spTree>
    <p:extLst>
      <p:ext uri="{BB962C8B-B14F-4D97-AF65-F5344CB8AC3E}">
        <p14:creationId xmlns:p14="http://schemas.microsoft.com/office/powerpoint/2010/main" val="4242541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a:t>
            </a:r>
            <a:r>
              <a:rPr lang="en-US" baseline="0" dirty="0"/>
              <a:t>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26</a:t>
            </a:fld>
            <a:endParaRPr lang="en-US"/>
          </a:p>
        </p:txBody>
      </p:sp>
    </p:spTree>
    <p:extLst>
      <p:ext uri="{BB962C8B-B14F-4D97-AF65-F5344CB8AC3E}">
        <p14:creationId xmlns:p14="http://schemas.microsoft.com/office/powerpoint/2010/main" val="1786189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 The teacher should use the link to demonstrate the size of the law of conservation of energy. </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F9857-F8E5-47BA-969C-9176678F02FF}" type="slidenum">
              <a:rPr lang="en-US" altLang="en-US" smtClean="0"/>
              <a:pPr/>
              <a:t>27</a:t>
            </a:fld>
            <a:endParaRPr lang="en-US" altLang="en-US"/>
          </a:p>
        </p:txBody>
      </p:sp>
    </p:spTree>
    <p:extLst>
      <p:ext uri="{BB962C8B-B14F-4D97-AF65-F5344CB8AC3E}">
        <p14:creationId xmlns:p14="http://schemas.microsoft.com/office/powerpoint/2010/main" val="370191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a:t>
            </a:r>
            <a:r>
              <a:rPr lang="en-US" altLang="en-US" baseline="0" dirty="0"/>
              <a:t> the examples to fit.</a:t>
            </a: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CBB7E-7B2A-4D68-B846-4E59DCE3A5D6}" type="slidenum">
              <a:rPr lang="en-US" altLang="en-US" smtClean="0"/>
              <a:pPr/>
              <a:t>28</a:t>
            </a:fld>
            <a:endParaRPr lang="en-US" altLang="en-US"/>
          </a:p>
        </p:txBody>
      </p:sp>
    </p:spTree>
    <p:extLst>
      <p:ext uri="{BB962C8B-B14F-4D97-AF65-F5344CB8AC3E}">
        <p14:creationId xmlns:p14="http://schemas.microsoft.com/office/powerpoint/2010/main" val="2184351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3773CD-D420-4666-A49A-BA3651510CAD}" type="slidenum">
              <a:rPr lang="en-US" altLang="en-US" smtClean="0"/>
              <a:pPr/>
              <a:t>29</a:t>
            </a:fld>
            <a:endParaRPr lang="en-US" altLang="en-US"/>
          </a:p>
        </p:txBody>
      </p:sp>
    </p:spTree>
    <p:extLst>
      <p:ext uri="{BB962C8B-B14F-4D97-AF65-F5344CB8AC3E}">
        <p14:creationId xmlns:p14="http://schemas.microsoft.com/office/powerpoint/2010/main" val="148794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allow students to scan the QR Code if desired to follow along or review the </a:t>
            </a:r>
            <a:r>
              <a:rPr lang="en-US" baseline="0" dirty="0" err="1"/>
              <a:t>ppt</a:t>
            </a:r>
            <a:r>
              <a:rPr lang="en-US" baseline="0" dirty="0"/>
              <a:t> at a later date.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a:t>
            </a:fld>
            <a:endParaRPr lang="en-US"/>
          </a:p>
        </p:txBody>
      </p:sp>
    </p:spTree>
    <p:extLst>
      <p:ext uri="{BB962C8B-B14F-4D97-AF65-F5344CB8AC3E}">
        <p14:creationId xmlns:p14="http://schemas.microsoft.com/office/powerpoint/2010/main" val="213052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E50B5-8E61-4B9F-A757-1883035C501E}" type="slidenum">
              <a:rPr lang="en-US" altLang="en-US" smtClean="0"/>
              <a:pPr/>
              <a:t>30</a:t>
            </a:fld>
            <a:endParaRPr lang="en-US" altLang="en-US"/>
          </a:p>
        </p:txBody>
      </p:sp>
    </p:spTree>
    <p:extLst>
      <p:ext uri="{BB962C8B-B14F-4D97-AF65-F5344CB8AC3E}">
        <p14:creationId xmlns:p14="http://schemas.microsoft.com/office/powerpoint/2010/main" val="2882866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 Another example: Electrical energy changes into thermal energy when a wire carrying an electric current gets hot.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67490-94DE-4DDB-9F78-808A2C758AEC}" type="slidenum">
              <a:rPr lang="en-US" altLang="en-US" smtClean="0"/>
              <a:pPr/>
              <a:t>31</a:t>
            </a:fld>
            <a:endParaRPr lang="en-US" altLang="en-US"/>
          </a:p>
        </p:txBody>
      </p:sp>
    </p:spTree>
    <p:extLst>
      <p:ext uri="{BB962C8B-B14F-4D97-AF65-F5344CB8AC3E}">
        <p14:creationId xmlns:p14="http://schemas.microsoft.com/office/powerpoint/2010/main" val="662485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Instructional Approach(s): The teacher should use the image on the slide to illustrate the energy transformation in riding a bike.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1985C9-FBA4-4CBF-90E1-A4A14C96E6E9}" type="slidenum">
              <a:rPr lang="en-US" altLang="en-US" smtClean="0"/>
              <a:pPr/>
              <a:t>32</a:t>
            </a:fld>
            <a:endParaRPr lang="en-US" altLang="en-US"/>
          </a:p>
        </p:txBody>
      </p:sp>
    </p:spTree>
    <p:extLst>
      <p:ext uri="{BB962C8B-B14F-4D97-AF65-F5344CB8AC3E}">
        <p14:creationId xmlns:p14="http://schemas.microsoft.com/office/powerpoint/2010/main" val="2675411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 in a car.</a:t>
            </a:r>
          </a:p>
          <a:p>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721E5-7590-48F6-916A-2E0215E78F57}" type="slidenum">
              <a:rPr lang="en-US" altLang="en-US" smtClean="0"/>
              <a:pPr/>
              <a:t>33</a:t>
            </a:fld>
            <a:endParaRPr lang="en-US" altLang="en-US"/>
          </a:p>
        </p:txBody>
      </p:sp>
    </p:spTree>
    <p:extLst>
      <p:ext uri="{BB962C8B-B14F-4D97-AF65-F5344CB8AC3E}">
        <p14:creationId xmlns:p14="http://schemas.microsoft.com/office/powerpoint/2010/main" val="3749617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 in a car. Allow</a:t>
            </a:r>
            <a:r>
              <a:rPr lang="en-US" altLang="en-US" baseline="0" dirty="0"/>
              <a:t> students time to individually or with a partner discuss additional transformations that occur in a car. After no more than 3 minutes, go to the next slide to see some of the possible responses.</a:t>
            </a:r>
            <a:endParaRPr lang="en-US" altLang="en-US" dirty="0"/>
          </a:p>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3B40A-9489-4B33-9A9E-0F5D303D4BFA}" type="slidenum">
              <a:rPr lang="en-US" altLang="en-US" smtClean="0"/>
              <a:pPr/>
              <a:t>34</a:t>
            </a:fld>
            <a:endParaRPr lang="en-US" altLang="en-US"/>
          </a:p>
        </p:txBody>
      </p:sp>
    </p:spTree>
    <p:extLst>
      <p:ext uri="{BB962C8B-B14F-4D97-AF65-F5344CB8AC3E}">
        <p14:creationId xmlns:p14="http://schemas.microsoft.com/office/powerpoint/2010/main" val="316155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images on the slide to illustrate the energy transformation in a car</a:t>
            </a:r>
            <a:r>
              <a:rPr lang="en-US" altLang="en-US" baseline="0" dirty="0"/>
              <a:t> after allowing students to discuss them on the previous slide.</a:t>
            </a:r>
            <a:endParaRPr lang="en-US" altLang="en-US" dirty="0"/>
          </a:p>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95468-88ED-4913-927D-0B757B35357E}" type="slidenum">
              <a:rPr lang="en-US" altLang="en-US" smtClean="0"/>
              <a:pPr/>
              <a:t>35</a:t>
            </a:fld>
            <a:endParaRPr lang="en-US" altLang="en-US"/>
          </a:p>
        </p:txBody>
      </p:sp>
    </p:spTree>
    <p:extLst>
      <p:ext uri="{BB962C8B-B14F-4D97-AF65-F5344CB8AC3E}">
        <p14:creationId xmlns:p14="http://schemas.microsoft.com/office/powerpoint/2010/main" val="3920510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transformations.</a:t>
            </a:r>
          </a:p>
          <a:p>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FFF5AF-9608-4F14-8540-F6A02615EFA6}" type="slidenum">
              <a:rPr lang="en-US" altLang="en-US" smtClean="0"/>
              <a:pPr/>
              <a:t>36</a:t>
            </a:fld>
            <a:endParaRPr lang="en-US" altLang="en-US"/>
          </a:p>
        </p:txBody>
      </p:sp>
    </p:spTree>
    <p:extLst>
      <p:ext uri="{BB962C8B-B14F-4D97-AF65-F5344CB8AC3E}">
        <p14:creationId xmlns:p14="http://schemas.microsoft.com/office/powerpoint/2010/main" val="279729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the energy transformations.</a:t>
            </a:r>
          </a:p>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4AE7FC-7D7C-43A4-8178-5F9CA41C3D6A}" type="slidenum">
              <a:rPr lang="en-US" altLang="en-US" smtClean="0"/>
              <a:pPr/>
              <a:t>37</a:t>
            </a:fld>
            <a:endParaRPr lang="en-US" altLang="en-US"/>
          </a:p>
        </p:txBody>
      </p:sp>
    </p:spTree>
    <p:extLst>
      <p:ext uri="{BB962C8B-B14F-4D97-AF65-F5344CB8AC3E}">
        <p14:creationId xmlns:p14="http://schemas.microsoft.com/office/powerpoint/2010/main" val="2423678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link. The teacher should ask the class or call on students to answer the question. Click the mouse to reveal the answer.</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412E78-7D6A-4538-A411-CAD3C92459CC}" type="slidenum">
              <a:rPr lang="en-US" altLang="en-US" smtClean="0"/>
              <a:pPr/>
              <a:t>38</a:t>
            </a:fld>
            <a:endParaRPr lang="en-US" altLang="en-US"/>
          </a:p>
        </p:txBody>
      </p:sp>
    </p:spTree>
    <p:extLst>
      <p:ext uri="{BB962C8B-B14F-4D97-AF65-F5344CB8AC3E}">
        <p14:creationId xmlns:p14="http://schemas.microsoft.com/office/powerpoint/2010/main" val="3153145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can use the How is Energy Like Money? Handout [linked on the resource page] as either a class discussion, individual student work, or partner work. Do not give more than 5-10 minutes for the entire activity. When ready, click the mouse to discuss the answers with the class.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39</a:t>
            </a:fld>
            <a:endParaRPr lang="en-US"/>
          </a:p>
        </p:txBody>
      </p:sp>
    </p:spTree>
    <p:extLst>
      <p:ext uri="{BB962C8B-B14F-4D97-AF65-F5344CB8AC3E}">
        <p14:creationId xmlns:p14="http://schemas.microsoft.com/office/powerpoint/2010/main" val="261236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DA7460-A59A-4DBE-9167-9805F496EA06}" type="slidenum">
              <a:rPr lang="en-US" altLang="en-US" smtClean="0"/>
              <a:pPr/>
              <a:t>4</a:t>
            </a:fld>
            <a:endParaRPr lang="en-US" altLang="en-US"/>
          </a:p>
        </p:txBody>
      </p:sp>
    </p:spTree>
    <p:extLst>
      <p:ext uri="{BB962C8B-B14F-4D97-AF65-F5344CB8AC3E}">
        <p14:creationId xmlns:p14="http://schemas.microsoft.com/office/powerpoint/2010/main" val="3844928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video to reinforce the concepts</a:t>
            </a:r>
            <a:r>
              <a:rPr lang="en-US" baseline="0" dirty="0"/>
              <a:t> of energy and matter</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40</a:t>
            </a:fld>
            <a:endParaRPr lang="en-US"/>
          </a:p>
        </p:txBody>
      </p:sp>
    </p:spTree>
    <p:extLst>
      <p:ext uri="{BB962C8B-B14F-4D97-AF65-F5344CB8AC3E}">
        <p14:creationId xmlns:p14="http://schemas.microsoft.com/office/powerpoint/2010/main" val="2175304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Students can work individually or with a partner. However, the teacher should use the activity as a form of formative assessment to determine if students are mastering the concepts of energy transformations.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41</a:t>
            </a:fld>
            <a:endParaRPr lang="en-US"/>
          </a:p>
        </p:txBody>
      </p:sp>
    </p:spTree>
    <p:extLst>
      <p:ext uri="{BB962C8B-B14F-4D97-AF65-F5344CB8AC3E}">
        <p14:creationId xmlns:p14="http://schemas.microsoft.com/office/powerpoint/2010/main" val="2222970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DAF9B6-F369-4552-B782-20678748BD46}" type="slidenum">
              <a:rPr lang="en-US" altLang="en-US" smtClean="0"/>
              <a:pPr/>
              <a:t>42</a:t>
            </a:fld>
            <a:endParaRPr lang="en-US" altLang="en-US"/>
          </a:p>
        </p:txBody>
      </p:sp>
    </p:spTree>
    <p:extLst>
      <p:ext uri="{BB962C8B-B14F-4D97-AF65-F5344CB8AC3E}">
        <p14:creationId xmlns:p14="http://schemas.microsoft.com/office/powerpoint/2010/main" val="1620360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008F0-E039-482A-93AD-6A04AE453A7E}" type="slidenum">
              <a:rPr lang="en-US" altLang="en-US" smtClean="0"/>
              <a:pPr/>
              <a:t>43</a:t>
            </a:fld>
            <a:endParaRPr lang="en-US" altLang="en-US"/>
          </a:p>
        </p:txBody>
      </p:sp>
    </p:spTree>
    <p:extLst>
      <p:ext uri="{BB962C8B-B14F-4D97-AF65-F5344CB8AC3E}">
        <p14:creationId xmlns:p14="http://schemas.microsoft.com/office/powerpoint/2010/main" val="3706038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736C2-227D-4174-89E3-49C482BE0F6B}" type="slidenum">
              <a:rPr lang="en-US" altLang="en-US" smtClean="0"/>
              <a:pPr/>
              <a:t>44</a:t>
            </a:fld>
            <a:endParaRPr lang="en-US" altLang="en-US"/>
          </a:p>
        </p:txBody>
      </p:sp>
    </p:spTree>
    <p:extLst>
      <p:ext uri="{BB962C8B-B14F-4D97-AF65-F5344CB8AC3E}">
        <p14:creationId xmlns:p14="http://schemas.microsoft.com/office/powerpoint/2010/main" val="856297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18BE40-44ED-4E07-9A9E-9AD353085FC9}" type="slidenum">
              <a:rPr lang="en-US" altLang="en-US" smtClean="0"/>
              <a:pPr/>
              <a:t>45</a:t>
            </a:fld>
            <a:endParaRPr lang="en-US" altLang="en-US"/>
          </a:p>
        </p:txBody>
      </p:sp>
    </p:spTree>
    <p:extLst>
      <p:ext uri="{BB962C8B-B14F-4D97-AF65-F5344CB8AC3E}">
        <p14:creationId xmlns:p14="http://schemas.microsoft.com/office/powerpoint/2010/main" val="2064366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FAADDB-DE32-44AD-B54E-A2FF3EF042ED}" type="slidenum">
              <a:rPr lang="en-US" altLang="en-US" smtClean="0"/>
              <a:pPr/>
              <a:t>47</a:t>
            </a:fld>
            <a:endParaRPr lang="en-US" altLang="en-US"/>
          </a:p>
        </p:txBody>
      </p:sp>
    </p:spTree>
    <p:extLst>
      <p:ext uri="{BB962C8B-B14F-4D97-AF65-F5344CB8AC3E}">
        <p14:creationId xmlns:p14="http://schemas.microsoft.com/office/powerpoint/2010/main" val="3014463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EF449-E05D-4E1F-89C2-BB1425E78403}" type="slidenum">
              <a:rPr lang="en-US" altLang="en-US" smtClean="0"/>
              <a:pPr/>
              <a:t>48</a:t>
            </a:fld>
            <a:endParaRPr lang="en-US" altLang="en-US"/>
          </a:p>
        </p:txBody>
      </p:sp>
    </p:spTree>
    <p:extLst>
      <p:ext uri="{BB962C8B-B14F-4D97-AF65-F5344CB8AC3E}">
        <p14:creationId xmlns:p14="http://schemas.microsoft.com/office/powerpoint/2010/main" val="920661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A017F-8C49-4634-BC80-D33FAF2BDE61}" type="slidenum">
              <a:rPr lang="en-US" altLang="en-US" smtClean="0"/>
              <a:pPr/>
              <a:t>49</a:t>
            </a:fld>
            <a:endParaRPr lang="en-US" altLang="en-US"/>
          </a:p>
        </p:txBody>
      </p:sp>
    </p:spTree>
    <p:extLst>
      <p:ext uri="{BB962C8B-B14F-4D97-AF65-F5344CB8AC3E}">
        <p14:creationId xmlns:p14="http://schemas.microsoft.com/office/powerpoint/2010/main" val="3876459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4AE64-CD5E-43DF-8953-7C05DD72CED1}" type="slidenum">
              <a:rPr lang="en-US" altLang="en-US" smtClean="0"/>
              <a:pPr/>
              <a:t>50</a:t>
            </a:fld>
            <a:endParaRPr lang="en-US" altLang="en-US"/>
          </a:p>
        </p:txBody>
      </p:sp>
    </p:spTree>
    <p:extLst>
      <p:ext uri="{BB962C8B-B14F-4D97-AF65-F5344CB8AC3E}">
        <p14:creationId xmlns:p14="http://schemas.microsoft.com/office/powerpoint/2010/main" val="244894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C61F9F-AC05-4E81-9A62-C19179055535}" type="slidenum">
              <a:rPr lang="en-US" altLang="en-US" smtClean="0"/>
              <a:pPr/>
              <a:t>5</a:t>
            </a:fld>
            <a:endParaRPr lang="en-US" altLang="en-US"/>
          </a:p>
        </p:txBody>
      </p:sp>
    </p:spTree>
    <p:extLst>
      <p:ext uri="{BB962C8B-B14F-4D97-AF65-F5344CB8AC3E}">
        <p14:creationId xmlns:p14="http://schemas.microsoft.com/office/powerpoint/2010/main" val="765112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14E9DB-59F5-403B-AB96-8F3314D95C47}" type="slidenum">
              <a:rPr lang="en-US" altLang="en-US" smtClean="0"/>
              <a:pPr/>
              <a:t>51</a:t>
            </a:fld>
            <a:endParaRPr lang="en-US" altLang="en-US"/>
          </a:p>
        </p:txBody>
      </p:sp>
    </p:spTree>
    <p:extLst>
      <p:ext uri="{BB962C8B-B14F-4D97-AF65-F5344CB8AC3E}">
        <p14:creationId xmlns:p14="http://schemas.microsoft.com/office/powerpoint/2010/main" val="3150950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3A3AD-3D31-4C9A-84F1-025E0AC31C79}" type="slidenum">
              <a:rPr lang="en-US" altLang="en-US" smtClean="0"/>
              <a:pPr/>
              <a:t>52</a:t>
            </a:fld>
            <a:endParaRPr lang="en-US" altLang="en-US"/>
          </a:p>
        </p:txBody>
      </p:sp>
    </p:spTree>
    <p:extLst>
      <p:ext uri="{BB962C8B-B14F-4D97-AF65-F5344CB8AC3E}">
        <p14:creationId xmlns:p14="http://schemas.microsoft.com/office/powerpoint/2010/main" val="2263483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If needed, the teacher can use the additional activities [linked on the energy resource page] to review.</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5D2B1B-A56F-4C6E-A19D-F5ADD5A3E71D}" type="slidenum">
              <a:rPr lang="en-US" altLang="en-US" smtClean="0"/>
              <a:pPr/>
              <a:t>53</a:t>
            </a:fld>
            <a:endParaRPr lang="en-US" altLang="en-US"/>
          </a:p>
        </p:txBody>
      </p:sp>
    </p:spTree>
    <p:extLst>
      <p:ext uri="{BB962C8B-B14F-4D97-AF65-F5344CB8AC3E}">
        <p14:creationId xmlns:p14="http://schemas.microsoft.com/office/powerpoint/2010/main" val="3577249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Each student should complete the summarizer. The teacher should use the summarizer to determine the level of student mastery and if differentiation is needed.</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39B79-FA7C-4135-9CFD-A082475E5399}" type="slidenum">
              <a:rPr lang="en-US" altLang="en-US" smtClean="0"/>
              <a:pPr/>
              <a:t>54</a:t>
            </a:fld>
            <a:endParaRPr lang="en-US" altLang="en-US"/>
          </a:p>
        </p:txBody>
      </p:sp>
    </p:spTree>
    <p:extLst>
      <p:ext uri="{BB962C8B-B14F-4D97-AF65-F5344CB8AC3E}">
        <p14:creationId xmlns:p14="http://schemas.microsoft.com/office/powerpoint/2010/main" val="421266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give each student a copy of the Forms of</a:t>
            </a:r>
            <a:r>
              <a:rPr lang="en-US" baseline="0" dirty="0"/>
              <a:t> Energy Graphic Organizer</a:t>
            </a:r>
            <a:r>
              <a:rPr lang="en-US" dirty="0"/>
              <a:t> [linked on the  resource page] to record important information during the lesson.</a:t>
            </a:r>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6</a:t>
            </a:fld>
            <a:endParaRPr lang="en-US"/>
          </a:p>
        </p:txBody>
      </p:sp>
    </p:spTree>
    <p:extLst>
      <p:ext uri="{BB962C8B-B14F-4D97-AF65-F5344CB8AC3E}">
        <p14:creationId xmlns:p14="http://schemas.microsoft.com/office/powerpoint/2010/main" val="72477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88124A-8416-46D1-B018-D2BF6D846D5A}" type="slidenum">
              <a:rPr lang="en-US" altLang="en-US" smtClean="0"/>
              <a:pPr/>
              <a:t>7</a:t>
            </a:fld>
            <a:endParaRPr lang="en-US" altLang="en-US"/>
          </a:p>
        </p:txBody>
      </p:sp>
    </p:spTree>
    <p:extLst>
      <p:ext uri="{BB962C8B-B14F-4D97-AF65-F5344CB8AC3E}">
        <p14:creationId xmlns:p14="http://schemas.microsoft.com/office/powerpoint/2010/main" val="241887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molecular movement for heat. </a:t>
            </a:r>
          </a:p>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599A0-D25A-45AE-BC36-1885811C9C40}" type="slidenum">
              <a:rPr lang="en-US" altLang="en-US" smtClean="0"/>
              <a:pPr/>
              <a:t>8</a:t>
            </a:fld>
            <a:endParaRPr lang="en-US" altLang="en-US"/>
          </a:p>
        </p:txBody>
      </p:sp>
    </p:spTree>
    <p:extLst>
      <p:ext uri="{BB962C8B-B14F-4D97-AF65-F5344CB8AC3E}">
        <p14:creationId xmlns:p14="http://schemas.microsoft.com/office/powerpoint/2010/main" val="407938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thermal energy. </a:t>
            </a:r>
          </a:p>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8D125-FC0E-44FF-BF7C-22FF4B7478A5}" type="slidenum">
              <a:rPr lang="en-US" altLang="en-US" smtClean="0"/>
              <a:pPr/>
              <a:t>9</a:t>
            </a:fld>
            <a:endParaRPr lang="en-US" altLang="en-US"/>
          </a:p>
        </p:txBody>
      </p:sp>
    </p:spTree>
    <p:extLst>
      <p:ext uri="{BB962C8B-B14F-4D97-AF65-F5344CB8AC3E}">
        <p14:creationId xmlns:p14="http://schemas.microsoft.com/office/powerpoint/2010/main" val="41790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03229C-EB1C-4222-949E-613C09A2D94C}" type="slidenum">
              <a:rPr lang="en-US"/>
              <a:pPr>
                <a:defRPr/>
              </a:pPr>
              <a:t>‹#›</a:t>
            </a:fld>
            <a:endParaRPr lang="en-US"/>
          </a:p>
        </p:txBody>
      </p:sp>
    </p:spTree>
    <p:extLst>
      <p:ext uri="{BB962C8B-B14F-4D97-AF65-F5344CB8AC3E}">
        <p14:creationId xmlns:p14="http://schemas.microsoft.com/office/powerpoint/2010/main" val="273744546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A8EE4-1EBA-43C8-8A66-286B3B094A9C}" type="slidenum">
              <a:rPr lang="en-US"/>
              <a:pPr>
                <a:defRPr/>
              </a:pPr>
              <a:t>‹#›</a:t>
            </a:fld>
            <a:endParaRPr lang="en-US"/>
          </a:p>
        </p:txBody>
      </p:sp>
    </p:spTree>
    <p:extLst>
      <p:ext uri="{BB962C8B-B14F-4D97-AF65-F5344CB8AC3E}">
        <p14:creationId xmlns:p14="http://schemas.microsoft.com/office/powerpoint/2010/main" val="2196922642"/>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119B9-9D5D-4424-BFD2-957248CD2D5F}" type="slidenum">
              <a:rPr lang="en-US"/>
              <a:pPr>
                <a:defRPr/>
              </a:pPr>
              <a:t>‹#›</a:t>
            </a:fld>
            <a:endParaRPr lang="en-US"/>
          </a:p>
        </p:txBody>
      </p:sp>
    </p:spTree>
    <p:extLst>
      <p:ext uri="{BB962C8B-B14F-4D97-AF65-F5344CB8AC3E}">
        <p14:creationId xmlns:p14="http://schemas.microsoft.com/office/powerpoint/2010/main" val="1059930146"/>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2A6B29-8731-4AA3-8517-B4427166A6BA}" type="slidenum">
              <a:rPr lang="en-US"/>
              <a:pPr>
                <a:defRPr/>
              </a:pPr>
              <a:t>‹#›</a:t>
            </a:fld>
            <a:endParaRPr lang="en-US"/>
          </a:p>
        </p:txBody>
      </p:sp>
    </p:spTree>
    <p:extLst>
      <p:ext uri="{BB962C8B-B14F-4D97-AF65-F5344CB8AC3E}">
        <p14:creationId xmlns:p14="http://schemas.microsoft.com/office/powerpoint/2010/main" val="2578759346"/>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397BD1-1EF1-46C5-B420-7AE0E786C4A4}" type="slidenum">
              <a:rPr lang="en-US"/>
              <a:pPr>
                <a:defRPr/>
              </a:pPr>
              <a:t>‹#›</a:t>
            </a:fld>
            <a:endParaRPr lang="en-US"/>
          </a:p>
        </p:txBody>
      </p:sp>
    </p:spTree>
    <p:extLst>
      <p:ext uri="{BB962C8B-B14F-4D97-AF65-F5344CB8AC3E}">
        <p14:creationId xmlns:p14="http://schemas.microsoft.com/office/powerpoint/2010/main" val="2688517679"/>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31E509-9E44-40D6-806C-F72265482BF6}" type="slidenum">
              <a:rPr lang="en-US"/>
              <a:pPr>
                <a:defRPr/>
              </a:pPr>
              <a:t>‹#›</a:t>
            </a:fld>
            <a:endParaRPr lang="en-US"/>
          </a:p>
        </p:txBody>
      </p:sp>
    </p:spTree>
    <p:extLst>
      <p:ext uri="{BB962C8B-B14F-4D97-AF65-F5344CB8AC3E}">
        <p14:creationId xmlns:p14="http://schemas.microsoft.com/office/powerpoint/2010/main" val="515869485"/>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D54B7-D0C2-4665-9A58-F64A00841CC6}" type="slidenum">
              <a:rPr lang="en-US"/>
              <a:pPr>
                <a:defRPr/>
              </a:pPr>
              <a:t>‹#›</a:t>
            </a:fld>
            <a:endParaRPr lang="en-US"/>
          </a:p>
        </p:txBody>
      </p:sp>
    </p:spTree>
    <p:extLst>
      <p:ext uri="{BB962C8B-B14F-4D97-AF65-F5344CB8AC3E}">
        <p14:creationId xmlns:p14="http://schemas.microsoft.com/office/powerpoint/2010/main" val="2773425219"/>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CF14-0BEA-4C10-8C01-3E4DBBDA8142}" type="slidenum">
              <a:rPr lang="en-US"/>
              <a:pPr>
                <a:defRPr/>
              </a:pPr>
              <a:t>‹#›</a:t>
            </a:fld>
            <a:endParaRPr lang="en-US"/>
          </a:p>
        </p:txBody>
      </p:sp>
    </p:spTree>
    <p:extLst>
      <p:ext uri="{BB962C8B-B14F-4D97-AF65-F5344CB8AC3E}">
        <p14:creationId xmlns:p14="http://schemas.microsoft.com/office/powerpoint/2010/main" val="3158163716"/>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FB69F-A98B-40C8-8389-F76AAC4B798D}" type="slidenum">
              <a:rPr lang="en-US"/>
              <a:pPr>
                <a:defRPr/>
              </a:pPr>
              <a:t>‹#›</a:t>
            </a:fld>
            <a:endParaRPr lang="en-US"/>
          </a:p>
        </p:txBody>
      </p:sp>
    </p:spTree>
    <p:extLst>
      <p:ext uri="{BB962C8B-B14F-4D97-AF65-F5344CB8AC3E}">
        <p14:creationId xmlns:p14="http://schemas.microsoft.com/office/powerpoint/2010/main" val="223485818"/>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872DA-0E80-4BB1-8012-652EBCF13454}" type="slidenum">
              <a:rPr lang="en-US"/>
              <a:pPr>
                <a:defRPr/>
              </a:pPr>
              <a:t>‹#›</a:t>
            </a:fld>
            <a:endParaRPr lang="en-US"/>
          </a:p>
        </p:txBody>
      </p:sp>
    </p:spTree>
    <p:extLst>
      <p:ext uri="{BB962C8B-B14F-4D97-AF65-F5344CB8AC3E}">
        <p14:creationId xmlns:p14="http://schemas.microsoft.com/office/powerpoint/2010/main" val="1788308316"/>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DD78D-CE5A-4198-93CB-AA49D52D3748}" type="slidenum">
              <a:rPr lang="en-US"/>
              <a:pPr>
                <a:defRPr/>
              </a:pPr>
              <a:t>‹#›</a:t>
            </a:fld>
            <a:endParaRPr lang="en-US"/>
          </a:p>
        </p:txBody>
      </p:sp>
    </p:spTree>
    <p:extLst>
      <p:ext uri="{BB962C8B-B14F-4D97-AF65-F5344CB8AC3E}">
        <p14:creationId xmlns:p14="http://schemas.microsoft.com/office/powerpoint/2010/main" val="423263624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152AD-C3C7-439E-A85C-C90BBE1F8AA7}" type="slidenum">
              <a:rPr lang="en-US"/>
              <a:pPr>
                <a:defRPr/>
              </a:pPr>
              <a:t>‹#›</a:t>
            </a:fld>
            <a:endParaRPr lang="en-US"/>
          </a:p>
        </p:txBody>
      </p:sp>
    </p:spTree>
    <p:extLst>
      <p:ext uri="{BB962C8B-B14F-4D97-AF65-F5344CB8AC3E}">
        <p14:creationId xmlns:p14="http://schemas.microsoft.com/office/powerpoint/2010/main" val="2461701971"/>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1E1C67-7F3F-4D21-8735-3F1A7414B1C7}" type="slidenum">
              <a:rPr lang="en-US"/>
              <a:pPr>
                <a:defRPr/>
              </a:pPr>
              <a:t>‹#›</a:t>
            </a:fld>
            <a:endParaRPr lang="en-US"/>
          </a:p>
        </p:txBody>
      </p:sp>
    </p:spTree>
    <p:extLst>
      <p:ext uri="{BB962C8B-B14F-4D97-AF65-F5344CB8AC3E}">
        <p14:creationId xmlns:p14="http://schemas.microsoft.com/office/powerpoint/2010/main" val="53669009"/>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92310-BCE2-40FA-B11D-47B7EF027CE3}" type="slidenum">
              <a:rPr lang="en-US"/>
              <a:pPr>
                <a:defRPr/>
              </a:pPr>
              <a:t>‹#›</a:t>
            </a:fld>
            <a:endParaRPr lang="en-US"/>
          </a:p>
        </p:txBody>
      </p:sp>
    </p:spTree>
    <p:extLst>
      <p:ext uri="{BB962C8B-B14F-4D97-AF65-F5344CB8AC3E}">
        <p14:creationId xmlns:p14="http://schemas.microsoft.com/office/powerpoint/2010/main" val="3896434197"/>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8A02C-A2D1-4626-A0F0-DDF29CA320AE}" type="slidenum">
              <a:rPr lang="en-US"/>
              <a:pPr>
                <a:defRPr/>
              </a:pPr>
              <a:t>‹#›</a:t>
            </a:fld>
            <a:endParaRPr lang="en-US"/>
          </a:p>
        </p:txBody>
      </p:sp>
    </p:spTree>
    <p:extLst>
      <p:ext uri="{BB962C8B-B14F-4D97-AF65-F5344CB8AC3E}">
        <p14:creationId xmlns:p14="http://schemas.microsoft.com/office/powerpoint/2010/main" val="39160454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63A6F-6F0C-4C12-A7F3-F2193B63B976}" type="slidenum">
              <a:rPr lang="en-US"/>
              <a:pPr>
                <a:defRPr/>
              </a:pPr>
              <a:t>‹#›</a:t>
            </a:fld>
            <a:endParaRPr lang="en-US"/>
          </a:p>
        </p:txBody>
      </p:sp>
    </p:spTree>
    <p:extLst>
      <p:ext uri="{BB962C8B-B14F-4D97-AF65-F5344CB8AC3E}">
        <p14:creationId xmlns:p14="http://schemas.microsoft.com/office/powerpoint/2010/main" val="4242145030"/>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33079-5CBB-4478-9C7F-B60814878FAA}" type="slidenum">
              <a:rPr lang="en-US"/>
              <a:pPr>
                <a:defRPr/>
              </a:pPr>
              <a:t>‹#›</a:t>
            </a:fld>
            <a:endParaRPr lang="en-US"/>
          </a:p>
        </p:txBody>
      </p:sp>
    </p:spTree>
    <p:extLst>
      <p:ext uri="{BB962C8B-B14F-4D97-AF65-F5344CB8AC3E}">
        <p14:creationId xmlns:p14="http://schemas.microsoft.com/office/powerpoint/2010/main" val="3683478802"/>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BEB3E-4EE2-41E2-A66F-DD6EF8E96848}" type="slidenum">
              <a:rPr lang="en-US"/>
              <a:pPr>
                <a:defRPr/>
              </a:pPr>
              <a:t>‹#›</a:t>
            </a:fld>
            <a:endParaRPr lang="en-US"/>
          </a:p>
        </p:txBody>
      </p:sp>
    </p:spTree>
    <p:extLst>
      <p:ext uri="{BB962C8B-B14F-4D97-AF65-F5344CB8AC3E}">
        <p14:creationId xmlns:p14="http://schemas.microsoft.com/office/powerpoint/2010/main" val="2546019978"/>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95E32-66E5-4F3B-9C05-4019034C049B}" type="slidenum">
              <a:rPr lang="en-US"/>
              <a:pPr>
                <a:defRPr/>
              </a:pPr>
              <a:t>‹#›</a:t>
            </a:fld>
            <a:endParaRPr lang="en-US"/>
          </a:p>
        </p:txBody>
      </p:sp>
    </p:spTree>
    <p:extLst>
      <p:ext uri="{BB962C8B-B14F-4D97-AF65-F5344CB8AC3E}">
        <p14:creationId xmlns:p14="http://schemas.microsoft.com/office/powerpoint/2010/main" val="3015209072"/>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526881-DBCB-46FE-B6E8-E8494C9CCEF4}" type="slidenum">
              <a:rPr lang="en-US"/>
              <a:pPr>
                <a:defRPr/>
              </a:pPr>
              <a:t>‹#›</a:t>
            </a:fld>
            <a:endParaRPr lang="en-US"/>
          </a:p>
        </p:txBody>
      </p:sp>
    </p:spTree>
    <p:extLst>
      <p:ext uri="{BB962C8B-B14F-4D97-AF65-F5344CB8AC3E}">
        <p14:creationId xmlns:p14="http://schemas.microsoft.com/office/powerpoint/2010/main" val="573927053"/>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2E6695-5E33-4CF3-8032-F700BA0858AC}" type="slidenum">
              <a:rPr lang="en-US"/>
              <a:pPr>
                <a:defRPr/>
              </a:pPr>
              <a:t>‹#›</a:t>
            </a:fld>
            <a:endParaRPr lang="en-US"/>
          </a:p>
        </p:txBody>
      </p:sp>
    </p:spTree>
    <p:extLst>
      <p:ext uri="{BB962C8B-B14F-4D97-AF65-F5344CB8AC3E}">
        <p14:creationId xmlns:p14="http://schemas.microsoft.com/office/powerpoint/2010/main" val="1036987848"/>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6A4A95-CB2D-49AE-9835-9905F44EAD00}" type="slidenum">
              <a:rPr lang="en-US"/>
              <a:pPr>
                <a:defRPr/>
              </a:pPr>
              <a:t>‹#›</a:t>
            </a:fld>
            <a:endParaRPr lang="en-US"/>
          </a:p>
        </p:txBody>
      </p:sp>
    </p:spTree>
    <p:extLst>
      <p:ext uri="{BB962C8B-B14F-4D97-AF65-F5344CB8AC3E}">
        <p14:creationId xmlns:p14="http://schemas.microsoft.com/office/powerpoint/2010/main" val="1164350151"/>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57E0-4B21-4D93-AA80-A38940DACF49}" type="slidenum">
              <a:rPr lang="en-US"/>
              <a:pPr>
                <a:defRPr/>
              </a:pPr>
              <a:t>‹#›</a:t>
            </a:fld>
            <a:endParaRPr lang="en-US"/>
          </a:p>
        </p:txBody>
      </p:sp>
    </p:spTree>
    <p:extLst>
      <p:ext uri="{BB962C8B-B14F-4D97-AF65-F5344CB8AC3E}">
        <p14:creationId xmlns:p14="http://schemas.microsoft.com/office/powerpoint/2010/main" val="2531093329"/>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2A104-9DAC-4CC0-A290-DF6253DDE1F0}" type="slidenum">
              <a:rPr lang="en-US"/>
              <a:pPr>
                <a:defRPr/>
              </a:pPr>
              <a:t>‹#›</a:t>
            </a:fld>
            <a:endParaRPr lang="en-US"/>
          </a:p>
        </p:txBody>
      </p:sp>
    </p:spTree>
    <p:extLst>
      <p:ext uri="{BB962C8B-B14F-4D97-AF65-F5344CB8AC3E}">
        <p14:creationId xmlns:p14="http://schemas.microsoft.com/office/powerpoint/2010/main" val="1031766179"/>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59A814E-7661-4E09-94B9-FF558582C74C}" type="slidenum">
              <a:rPr lang="en-US"/>
              <a:pPr>
                <a:defRPr/>
              </a:pPr>
              <a:t>‹#›</a:t>
            </a:fld>
            <a:endParaRPr lang="en-US"/>
          </a:p>
        </p:txBody>
      </p:sp>
    </p:spTree>
    <p:extLst>
      <p:ext uri="{BB962C8B-B14F-4D97-AF65-F5344CB8AC3E}">
        <p14:creationId xmlns:p14="http://schemas.microsoft.com/office/powerpoint/2010/main" val="3614966267"/>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2C83D-F5EA-46B0-94C6-85C8D0C3BC0B}" type="slidenum">
              <a:rPr lang="en-US"/>
              <a:pPr>
                <a:defRPr/>
              </a:pPr>
              <a:t>‹#›</a:t>
            </a:fld>
            <a:endParaRPr lang="en-US"/>
          </a:p>
        </p:txBody>
      </p:sp>
    </p:spTree>
    <p:extLst>
      <p:ext uri="{BB962C8B-B14F-4D97-AF65-F5344CB8AC3E}">
        <p14:creationId xmlns:p14="http://schemas.microsoft.com/office/powerpoint/2010/main" val="4251807407"/>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89479-7C63-43A3-8DB0-7EC48ABB17AB}" type="slidenum">
              <a:rPr lang="en-US"/>
              <a:pPr>
                <a:defRPr/>
              </a:pPr>
              <a:t>‹#›</a:t>
            </a:fld>
            <a:endParaRPr lang="en-US"/>
          </a:p>
        </p:txBody>
      </p:sp>
    </p:spTree>
    <p:extLst>
      <p:ext uri="{BB962C8B-B14F-4D97-AF65-F5344CB8AC3E}">
        <p14:creationId xmlns:p14="http://schemas.microsoft.com/office/powerpoint/2010/main" val="3217726693"/>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CBD1D-D181-42BD-9CD5-BAF354EFD7DB}" type="slidenum">
              <a:rPr lang="en-US"/>
              <a:pPr>
                <a:defRPr/>
              </a:pPr>
              <a:t>‹#›</a:t>
            </a:fld>
            <a:endParaRPr lang="en-US"/>
          </a:p>
        </p:txBody>
      </p:sp>
    </p:spTree>
    <p:extLst>
      <p:ext uri="{BB962C8B-B14F-4D97-AF65-F5344CB8AC3E}">
        <p14:creationId xmlns:p14="http://schemas.microsoft.com/office/powerpoint/2010/main" val="1259380055"/>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A1A3EF-9757-4773-9AC9-B46FA191BCF5}" type="slidenum">
              <a:rPr lang="en-US"/>
              <a:pPr>
                <a:defRPr/>
              </a:pPr>
              <a:t>‹#›</a:t>
            </a:fld>
            <a:endParaRPr lang="en-US"/>
          </a:p>
        </p:txBody>
      </p:sp>
    </p:spTree>
    <p:extLst>
      <p:ext uri="{BB962C8B-B14F-4D97-AF65-F5344CB8AC3E}">
        <p14:creationId xmlns:p14="http://schemas.microsoft.com/office/powerpoint/2010/main" val="2168517495"/>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9014D-4D58-4049-AF51-ED8EC2D78970}" type="slidenum">
              <a:rPr lang="en-US"/>
              <a:pPr>
                <a:defRPr/>
              </a:pPr>
              <a:t>‹#›</a:t>
            </a:fld>
            <a:endParaRPr lang="en-US"/>
          </a:p>
        </p:txBody>
      </p:sp>
    </p:spTree>
    <p:extLst>
      <p:ext uri="{BB962C8B-B14F-4D97-AF65-F5344CB8AC3E}">
        <p14:creationId xmlns:p14="http://schemas.microsoft.com/office/powerpoint/2010/main" val="530219407"/>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593D28-E1AA-4B01-AD9E-F3B96FFF1544}" type="slidenum">
              <a:rPr lang="en-US"/>
              <a:pPr>
                <a:defRPr/>
              </a:pPr>
              <a:t>‹#›</a:t>
            </a:fld>
            <a:endParaRPr lang="en-US"/>
          </a:p>
        </p:txBody>
      </p:sp>
    </p:spTree>
    <p:extLst>
      <p:ext uri="{BB962C8B-B14F-4D97-AF65-F5344CB8AC3E}">
        <p14:creationId xmlns:p14="http://schemas.microsoft.com/office/powerpoint/2010/main" val="360479926"/>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7B3AC-C94F-4432-AB84-686C2CFFA813}" type="slidenum">
              <a:rPr lang="en-US"/>
              <a:pPr>
                <a:defRPr/>
              </a:pPr>
              <a:t>‹#›</a:t>
            </a:fld>
            <a:endParaRPr lang="en-US"/>
          </a:p>
        </p:txBody>
      </p:sp>
    </p:spTree>
    <p:extLst>
      <p:ext uri="{BB962C8B-B14F-4D97-AF65-F5344CB8AC3E}">
        <p14:creationId xmlns:p14="http://schemas.microsoft.com/office/powerpoint/2010/main" val="3510062755"/>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1734-BFE6-40EF-8034-B728F855671A}" type="slidenum">
              <a:rPr lang="en-US"/>
              <a:pPr>
                <a:defRPr/>
              </a:pPr>
              <a:t>‹#›</a:t>
            </a:fld>
            <a:endParaRPr lang="en-US"/>
          </a:p>
        </p:txBody>
      </p:sp>
    </p:spTree>
    <p:extLst>
      <p:ext uri="{BB962C8B-B14F-4D97-AF65-F5344CB8AC3E}">
        <p14:creationId xmlns:p14="http://schemas.microsoft.com/office/powerpoint/2010/main" val="1876101358"/>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BC1A-C559-4F01-A5DB-E92EAC620394}" type="slidenum">
              <a:rPr lang="en-US"/>
              <a:pPr>
                <a:defRPr/>
              </a:pPr>
              <a:t>‹#›</a:t>
            </a:fld>
            <a:endParaRPr lang="en-US"/>
          </a:p>
        </p:txBody>
      </p:sp>
    </p:spTree>
    <p:extLst>
      <p:ext uri="{BB962C8B-B14F-4D97-AF65-F5344CB8AC3E}">
        <p14:creationId xmlns:p14="http://schemas.microsoft.com/office/powerpoint/2010/main" val="3432974449"/>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33BCB-855D-44AE-9E59-8E4363651864}" type="slidenum">
              <a:rPr lang="en-US"/>
              <a:pPr>
                <a:defRPr/>
              </a:pPr>
              <a:t>‹#›</a:t>
            </a:fld>
            <a:endParaRPr lang="en-US"/>
          </a:p>
        </p:txBody>
      </p:sp>
    </p:spTree>
    <p:extLst>
      <p:ext uri="{BB962C8B-B14F-4D97-AF65-F5344CB8AC3E}">
        <p14:creationId xmlns:p14="http://schemas.microsoft.com/office/powerpoint/2010/main" val="1870863891"/>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DEF5F-E671-4D74-812F-D25311392262}" type="slidenum">
              <a:rPr lang="en-US"/>
              <a:pPr>
                <a:defRPr/>
              </a:pPr>
              <a:t>‹#›</a:t>
            </a:fld>
            <a:endParaRPr lang="en-US"/>
          </a:p>
        </p:txBody>
      </p:sp>
    </p:spTree>
    <p:extLst>
      <p:ext uri="{BB962C8B-B14F-4D97-AF65-F5344CB8AC3E}">
        <p14:creationId xmlns:p14="http://schemas.microsoft.com/office/powerpoint/2010/main" val="1744790840"/>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4CDC36-A4C7-4F2E-8E91-4F9534A150D1}" type="slidenum">
              <a:rPr lang="en-US"/>
              <a:pPr>
                <a:defRPr/>
              </a:pPr>
              <a:t>‹#›</a:t>
            </a:fld>
            <a:endParaRPr lang="en-US"/>
          </a:p>
        </p:txBody>
      </p:sp>
    </p:spTree>
    <p:extLst>
      <p:ext uri="{BB962C8B-B14F-4D97-AF65-F5344CB8AC3E}">
        <p14:creationId xmlns:p14="http://schemas.microsoft.com/office/powerpoint/2010/main" val="2400149242"/>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0FE740-6210-4811-B0CF-BD52738FBE82}" type="slidenum">
              <a:rPr lang="en-US"/>
              <a:pPr>
                <a:defRPr/>
              </a:pPr>
              <a:t>‹#›</a:t>
            </a:fld>
            <a:endParaRPr lang="en-US"/>
          </a:p>
        </p:txBody>
      </p:sp>
    </p:spTree>
    <p:extLst>
      <p:ext uri="{BB962C8B-B14F-4D97-AF65-F5344CB8AC3E}">
        <p14:creationId xmlns:p14="http://schemas.microsoft.com/office/powerpoint/2010/main" val="3052427273"/>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5B5809-DCA4-43BC-84FC-966049CE41DA}" type="slidenum">
              <a:rPr lang="en-US"/>
              <a:pPr>
                <a:defRPr/>
              </a:pPr>
              <a:t>‹#›</a:t>
            </a:fld>
            <a:endParaRPr lang="en-US"/>
          </a:p>
        </p:txBody>
      </p:sp>
    </p:spTree>
    <p:extLst>
      <p:ext uri="{BB962C8B-B14F-4D97-AF65-F5344CB8AC3E}">
        <p14:creationId xmlns:p14="http://schemas.microsoft.com/office/powerpoint/2010/main" val="87907631"/>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B096C6-D4AA-4644-AEA3-5D468A6A4AE9}" type="slidenum">
              <a:rPr lang="en-US"/>
              <a:pPr>
                <a:defRPr/>
              </a:pPr>
              <a:t>‹#›</a:t>
            </a:fld>
            <a:endParaRPr lang="en-US"/>
          </a:p>
        </p:txBody>
      </p:sp>
    </p:spTree>
    <p:extLst>
      <p:ext uri="{BB962C8B-B14F-4D97-AF65-F5344CB8AC3E}">
        <p14:creationId xmlns:p14="http://schemas.microsoft.com/office/powerpoint/2010/main" val="52732842"/>
      </p:ext>
    </p:extLst>
  </p:cSld>
  <p:clrMapOvr>
    <a:masterClrMapping/>
  </p:clrMapOvr>
  <p:transitio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25BE1D-D890-455E-B1E7-0F993B7686D0}" type="slidenum">
              <a:rPr lang="en-US"/>
              <a:pPr>
                <a:defRPr/>
              </a:pPr>
              <a:t>‹#›</a:t>
            </a:fld>
            <a:endParaRPr lang="en-US"/>
          </a:p>
        </p:txBody>
      </p:sp>
    </p:spTree>
    <p:extLst>
      <p:ext uri="{BB962C8B-B14F-4D97-AF65-F5344CB8AC3E}">
        <p14:creationId xmlns:p14="http://schemas.microsoft.com/office/powerpoint/2010/main" val="567449000"/>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1CE5F-E544-4A9B-BAAA-3296B3AD7C06}" type="slidenum">
              <a:rPr lang="en-US"/>
              <a:pPr>
                <a:defRPr/>
              </a:pPr>
              <a:t>‹#›</a:t>
            </a:fld>
            <a:endParaRPr lang="en-US"/>
          </a:p>
        </p:txBody>
      </p:sp>
    </p:spTree>
    <p:extLst>
      <p:ext uri="{BB962C8B-B14F-4D97-AF65-F5344CB8AC3E}">
        <p14:creationId xmlns:p14="http://schemas.microsoft.com/office/powerpoint/2010/main" val="3026430093"/>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CFAE-C864-47FC-AD1B-36BAE91C8A21}" type="slidenum">
              <a:rPr lang="en-US"/>
              <a:pPr>
                <a:defRPr/>
              </a:pPr>
              <a:t>‹#›</a:t>
            </a:fld>
            <a:endParaRPr lang="en-US"/>
          </a:p>
        </p:txBody>
      </p:sp>
    </p:spTree>
    <p:extLst>
      <p:ext uri="{BB962C8B-B14F-4D97-AF65-F5344CB8AC3E}">
        <p14:creationId xmlns:p14="http://schemas.microsoft.com/office/powerpoint/2010/main" val="2928771667"/>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1246-6729-43CE-BDB8-C08389F19A00}" type="slidenum">
              <a:rPr lang="en-US"/>
              <a:pPr>
                <a:defRPr/>
              </a:pPr>
              <a:t>‹#›</a:t>
            </a:fld>
            <a:endParaRPr lang="en-US"/>
          </a:p>
        </p:txBody>
      </p:sp>
    </p:spTree>
    <p:extLst>
      <p:ext uri="{BB962C8B-B14F-4D97-AF65-F5344CB8AC3E}">
        <p14:creationId xmlns:p14="http://schemas.microsoft.com/office/powerpoint/2010/main" val="3835585817"/>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D8318-1364-4F1D-99FE-EB0C71663387}" type="slidenum">
              <a:rPr lang="en-US"/>
              <a:pPr>
                <a:defRPr/>
              </a:pPr>
              <a:t>‹#›</a:t>
            </a:fld>
            <a:endParaRPr lang="en-US"/>
          </a:p>
        </p:txBody>
      </p:sp>
    </p:spTree>
    <p:extLst>
      <p:ext uri="{BB962C8B-B14F-4D97-AF65-F5344CB8AC3E}">
        <p14:creationId xmlns:p14="http://schemas.microsoft.com/office/powerpoint/2010/main" val="7753396"/>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904E35-5877-4205-B59E-F8F190F2C38D}" type="slidenum">
              <a:rPr lang="en-US"/>
              <a:pPr>
                <a:defRPr/>
              </a:pPr>
              <a:t>‹#›</a:t>
            </a:fld>
            <a:endParaRPr lang="en-US"/>
          </a:p>
        </p:txBody>
      </p:sp>
    </p:spTree>
    <p:extLst>
      <p:ext uri="{BB962C8B-B14F-4D97-AF65-F5344CB8AC3E}">
        <p14:creationId xmlns:p14="http://schemas.microsoft.com/office/powerpoint/2010/main" val="2229757295"/>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5A9555-889D-43AA-BD2F-CDA9D6A3C34C}" type="slidenum">
              <a:rPr lang="en-US"/>
              <a:pPr>
                <a:defRPr/>
              </a:pPr>
              <a:t>‹#›</a:t>
            </a:fld>
            <a:endParaRPr lang="en-US"/>
          </a:p>
        </p:txBody>
      </p:sp>
    </p:spTree>
    <p:extLst>
      <p:ext uri="{BB962C8B-B14F-4D97-AF65-F5344CB8AC3E}">
        <p14:creationId xmlns:p14="http://schemas.microsoft.com/office/powerpoint/2010/main" val="627830099"/>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D696C-89A1-49AB-A30C-7E606E49B34B}" type="slidenum">
              <a:rPr lang="en-US"/>
              <a:pPr>
                <a:defRPr/>
              </a:pPr>
              <a:t>‹#›</a:t>
            </a:fld>
            <a:endParaRPr lang="en-US"/>
          </a:p>
        </p:txBody>
      </p:sp>
    </p:spTree>
    <p:extLst>
      <p:ext uri="{BB962C8B-B14F-4D97-AF65-F5344CB8AC3E}">
        <p14:creationId xmlns:p14="http://schemas.microsoft.com/office/powerpoint/2010/main" val="2338429461"/>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FAC6B-EA68-4384-BC89-5FD74BB23AEE}" type="slidenum">
              <a:rPr lang="en-US"/>
              <a:pPr>
                <a:defRPr/>
              </a:pPr>
              <a:t>‹#›</a:t>
            </a:fld>
            <a:endParaRPr lang="en-US"/>
          </a:p>
        </p:txBody>
      </p:sp>
    </p:spTree>
    <p:extLst>
      <p:ext uri="{BB962C8B-B14F-4D97-AF65-F5344CB8AC3E}">
        <p14:creationId xmlns:p14="http://schemas.microsoft.com/office/powerpoint/2010/main" val="1437174465"/>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B3B45-1180-4EB6-BA89-BD115BFA7B29}" type="slidenum">
              <a:rPr lang="en-US"/>
              <a:pPr>
                <a:defRPr/>
              </a:pPr>
              <a:t>‹#›</a:t>
            </a:fld>
            <a:endParaRPr lang="en-US"/>
          </a:p>
        </p:txBody>
      </p:sp>
    </p:spTree>
    <p:extLst>
      <p:ext uri="{BB962C8B-B14F-4D97-AF65-F5344CB8AC3E}">
        <p14:creationId xmlns:p14="http://schemas.microsoft.com/office/powerpoint/2010/main" val="2141367882"/>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4759B-2D25-421A-971C-EAE08897C237}" type="slidenum">
              <a:rPr lang="en-US"/>
              <a:pPr>
                <a:defRPr/>
              </a:pPr>
              <a:t>‹#›</a:t>
            </a:fld>
            <a:endParaRPr lang="en-US"/>
          </a:p>
        </p:txBody>
      </p:sp>
    </p:spTree>
    <p:extLst>
      <p:ext uri="{BB962C8B-B14F-4D97-AF65-F5344CB8AC3E}">
        <p14:creationId xmlns:p14="http://schemas.microsoft.com/office/powerpoint/2010/main" val="2076098161"/>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57C2-F3F9-4737-9586-21840CA7E33A}" type="slidenum">
              <a:rPr lang="en-US"/>
              <a:pPr>
                <a:defRPr/>
              </a:pPr>
              <a:t>‹#›</a:t>
            </a:fld>
            <a:endParaRPr lang="en-US"/>
          </a:p>
        </p:txBody>
      </p:sp>
    </p:spTree>
    <p:extLst>
      <p:ext uri="{BB962C8B-B14F-4D97-AF65-F5344CB8AC3E}">
        <p14:creationId xmlns:p14="http://schemas.microsoft.com/office/powerpoint/2010/main" val="4151223766"/>
      </p:ext>
    </p:extLst>
  </p:cSld>
  <p:clrMapOvr>
    <a:masterClrMapping/>
  </p:clrMapOvr>
  <p:transition spd="slow">
    <p:blinds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E83A57-1430-4E2B-AE2F-E6CA5E3B476E}" type="slidenum">
              <a:rPr lang="en-US"/>
              <a:pPr>
                <a:defRPr/>
              </a:pPr>
              <a:t>‹#›</a:t>
            </a:fld>
            <a:endParaRPr lang="en-US"/>
          </a:p>
        </p:txBody>
      </p:sp>
    </p:spTree>
    <p:extLst>
      <p:ext uri="{BB962C8B-B14F-4D97-AF65-F5344CB8AC3E}">
        <p14:creationId xmlns:p14="http://schemas.microsoft.com/office/powerpoint/2010/main" val="2158012305"/>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9DCC24-C50A-49B7-896B-52587DC68E5E}" type="slidenum">
              <a:rPr lang="en-US"/>
              <a:pPr>
                <a:defRPr/>
              </a:pPr>
              <a:t>‹#›</a:t>
            </a:fld>
            <a:endParaRPr lang="en-US"/>
          </a:p>
        </p:txBody>
      </p:sp>
    </p:spTree>
    <p:extLst>
      <p:ext uri="{BB962C8B-B14F-4D97-AF65-F5344CB8AC3E}">
        <p14:creationId xmlns:p14="http://schemas.microsoft.com/office/powerpoint/2010/main" val="1133592834"/>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BDF8E-6564-417E-A137-F7C5044FB8EE}" type="slidenum">
              <a:rPr lang="en-US"/>
              <a:pPr>
                <a:defRPr/>
              </a:pPr>
              <a:t>‹#›</a:t>
            </a:fld>
            <a:endParaRPr lang="en-US"/>
          </a:p>
        </p:txBody>
      </p:sp>
    </p:spTree>
    <p:extLst>
      <p:ext uri="{BB962C8B-B14F-4D97-AF65-F5344CB8AC3E}">
        <p14:creationId xmlns:p14="http://schemas.microsoft.com/office/powerpoint/2010/main" val="279396427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4D156-CC62-4B96-A19F-00CBB949E0B2}" type="slidenum">
              <a:rPr lang="en-US"/>
              <a:pPr>
                <a:defRPr/>
              </a:pPr>
              <a:t>‹#›</a:t>
            </a:fld>
            <a:endParaRPr lang="en-US"/>
          </a:p>
        </p:txBody>
      </p:sp>
    </p:spTree>
    <p:extLst>
      <p:ext uri="{BB962C8B-B14F-4D97-AF65-F5344CB8AC3E}">
        <p14:creationId xmlns:p14="http://schemas.microsoft.com/office/powerpoint/2010/main" val="307724762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267F35-EB23-4387-A755-7D3B7598CE1C}" type="slidenum">
              <a:rPr lang="en-US"/>
              <a:pPr>
                <a:defRPr/>
              </a:pPr>
              <a:t>‹#›</a:t>
            </a:fld>
            <a:endParaRPr lang="en-US"/>
          </a:p>
        </p:txBody>
      </p:sp>
    </p:spTree>
    <p:extLst>
      <p:ext uri="{BB962C8B-B14F-4D97-AF65-F5344CB8AC3E}">
        <p14:creationId xmlns:p14="http://schemas.microsoft.com/office/powerpoint/2010/main" val="184428752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DE8-EB7C-4FB9-9E24-A00A4E909E45}" type="slidenum">
              <a:rPr lang="en-US"/>
              <a:pPr>
                <a:defRPr/>
              </a:pPr>
              <a:t>‹#›</a:t>
            </a:fld>
            <a:endParaRPr lang="en-US"/>
          </a:p>
        </p:txBody>
      </p:sp>
    </p:spTree>
    <p:extLst>
      <p:ext uri="{BB962C8B-B14F-4D97-AF65-F5344CB8AC3E}">
        <p14:creationId xmlns:p14="http://schemas.microsoft.com/office/powerpoint/2010/main" val="17853429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65199-1F49-43C4-901D-51E1E557A726}" type="slidenum">
              <a:rPr lang="en-US"/>
              <a:pPr>
                <a:defRPr/>
              </a:pPr>
              <a:t>‹#›</a:t>
            </a:fld>
            <a:endParaRPr lang="en-US"/>
          </a:p>
        </p:txBody>
      </p:sp>
    </p:spTree>
    <p:extLst>
      <p:ext uri="{BB962C8B-B14F-4D97-AF65-F5344CB8AC3E}">
        <p14:creationId xmlns:p14="http://schemas.microsoft.com/office/powerpoint/2010/main" val="88661269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31C4-F343-436F-8F1F-8E9A009F7519}" type="slidenum">
              <a:rPr lang="en-US"/>
              <a:pPr>
                <a:defRPr/>
              </a:pPr>
              <a:t>‹#›</a:t>
            </a:fld>
            <a:endParaRPr lang="en-US"/>
          </a:p>
        </p:txBody>
      </p:sp>
    </p:spTree>
    <p:extLst>
      <p:ext uri="{BB962C8B-B14F-4D97-AF65-F5344CB8AC3E}">
        <p14:creationId xmlns:p14="http://schemas.microsoft.com/office/powerpoint/2010/main" val="175258050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0634233-D744-4B5C-9990-8AA390691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8F0AF897-7670-45BB-A6D0-956B356DD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5"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EE07E55E-E977-451A-8376-611888D439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5F443868-799D-4D2B-9489-37445618DB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xploratorium.edu/baseball/baseketball.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37.gif"/></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NMS-MC\SYS\drive2\Andy%20Hui,%20Kelly%20Chan%20-%20Generate%20Electricity%20Myself.mp3" TargetMode="External"/><Relationship Id="rId1" Type="http://schemas.microsoft.com/office/2007/relationships/media" Target="file:///\\GNMS-MC\SYS\drive2\Andy%20Hui,%20Kelly%20Chan%20-%20Generate%20Electricity%20Myself.mp3" TargetMode="Externa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13" Type="http://schemas.openxmlformats.org/officeDocument/2006/relationships/image" Target="../media/image44.png"/><Relationship Id="rId3" Type="http://schemas.microsoft.com/office/2007/relationships/media" Target="../media/media2.WAV"/><Relationship Id="rId7" Type="http://schemas.openxmlformats.org/officeDocument/2006/relationships/slideLayout" Target="../slideLayouts/slideLayout2.xml"/><Relationship Id="rId12" Type="http://schemas.openxmlformats.org/officeDocument/2006/relationships/image" Target="../media/image4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file:///C:\Documents%20and%20Settings\Ray\My%20Documents\My%20Music\cars007.wav" TargetMode="External"/><Relationship Id="rId11" Type="http://schemas.openxmlformats.org/officeDocument/2006/relationships/hyperlink" Target="http://images.google.com/imgres?imgurl=http://www.dansmc.com/spnorm.jpg&amp;imgrefurl=http://www.dansmc.com/sparkplugs1.htm&amp;h=445&amp;w=578&amp;sz=58&amp;tbnid=jvhCGCbL8GoJ:&amp;tbnh=101&amp;tbnw=132&amp;hl=en&amp;start=2&amp;prev=/images?q%3Dspark%2Bplugs%26svnum%3D10%26hl%3Den%26lr%3D%26rls%3DRNWE,RNWE:2004-52,RNWE:en%26sa%3DG" TargetMode="External"/><Relationship Id="rId5" Type="http://schemas.microsoft.com/office/2007/relationships/media" Target="file:///C:\Documents%20and%20Settings\Ray\My%20Documents\My%20Music\cars007.wav" TargetMode="External"/><Relationship Id="rId15" Type="http://schemas.openxmlformats.org/officeDocument/2006/relationships/image" Target="../media/image40.png"/><Relationship Id="rId10" Type="http://schemas.openxmlformats.org/officeDocument/2006/relationships/image" Target="../media/image42.jpeg"/><Relationship Id="rId4" Type="http://schemas.openxmlformats.org/officeDocument/2006/relationships/audio" Target="../media/media2.WAV"/><Relationship Id="rId9" Type="http://schemas.openxmlformats.org/officeDocument/2006/relationships/image" Target="../media/image41.jpeg"/><Relationship Id="rId14" Type="http://schemas.openxmlformats.org/officeDocument/2006/relationships/image" Target="../media/image45.gif"/></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discovery.com/tv-shows/other-shows/videos/time-warp-lighting-a-match.ht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tudyjams.scholastic.com/studyjams/jams/science/matter/energy-and-matter.ht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1447800"/>
          </a:xfrm>
        </p:spPr>
        <p:txBody>
          <a:bodyPr/>
          <a:lstStyle/>
          <a:p>
            <a:r>
              <a:rPr lang="en-US" altLang="en-US">
                <a:latin typeface="Berlin Sans FB Demi" pitchFamily="34" charset="0"/>
              </a:rPr>
              <a:t>Identify all the forms of energy you see in the picture below.</a:t>
            </a:r>
          </a:p>
        </p:txBody>
      </p:sp>
      <p:pic>
        <p:nvPicPr>
          <p:cNvPr id="9219"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14500"/>
            <a:ext cx="938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5724525" cy="1600200"/>
          </a:xfrm>
        </p:spPr>
        <p:txBody>
          <a:bodyPr/>
          <a:lstStyle/>
          <a:p>
            <a:pPr eaLnBrk="1" hangingPunct="1"/>
            <a:r>
              <a:rPr lang="en-US" altLang="en-US" sz="6000" b="1">
                <a:latin typeface="Berlin Sans FB Demi" pitchFamily="34" charset="0"/>
              </a:rPr>
              <a:t>Mechanical </a:t>
            </a:r>
            <a:br>
              <a:rPr lang="en-US" altLang="en-US" sz="6000" b="1">
                <a:latin typeface="Berlin Sans FB Demi" pitchFamily="34" charset="0"/>
              </a:rPr>
            </a:br>
            <a:r>
              <a:rPr lang="en-US" altLang="en-US" sz="6000" b="1">
                <a:latin typeface="Berlin Sans FB Demi" pitchFamily="34" charset="0"/>
              </a:rPr>
              <a:t>Energy</a:t>
            </a:r>
          </a:p>
        </p:txBody>
      </p:sp>
      <p:sp>
        <p:nvSpPr>
          <p:cNvPr id="107525" name="Rectangle 5"/>
          <p:cNvSpPr>
            <a:spLocks noGrp="1" noChangeArrowheads="1"/>
          </p:cNvSpPr>
          <p:nvPr>
            <p:ph type="body" sz="half" idx="2"/>
          </p:nvPr>
        </p:nvSpPr>
        <p:spPr>
          <a:xfrm>
            <a:off x="457200" y="2286000"/>
            <a:ext cx="8534400" cy="4343400"/>
          </a:xfrm>
        </p:spPr>
        <p:txBody>
          <a:bodyPr/>
          <a:lstStyle/>
          <a:p>
            <a:pPr eaLnBrk="1" hangingPunct="1">
              <a:lnSpc>
                <a:spcPct val="90000"/>
              </a:lnSpc>
            </a:pPr>
            <a:r>
              <a:rPr lang="en-US" altLang="en-US" sz="4000" dirty="0">
                <a:solidFill>
                  <a:srgbClr val="FF0000"/>
                </a:solidFill>
                <a:latin typeface="Berlin Sans FB Demi" pitchFamily="34" charset="0"/>
              </a:rPr>
              <a:t>Energy of motion </a:t>
            </a:r>
          </a:p>
          <a:p>
            <a:pPr eaLnBrk="1" hangingPunct="1">
              <a:lnSpc>
                <a:spcPct val="90000"/>
              </a:lnSpc>
            </a:pPr>
            <a:r>
              <a:rPr lang="en-US" altLang="en-US" sz="4000" dirty="0">
                <a:solidFill>
                  <a:srgbClr val="FF0000"/>
                </a:solidFill>
                <a:latin typeface="Berlin Sans FB Demi" pitchFamily="34" charset="0"/>
              </a:rPr>
              <a:t>The total energy of motion and </a:t>
            </a:r>
            <a:br>
              <a:rPr lang="en-US" altLang="en-US" sz="4000" dirty="0">
                <a:solidFill>
                  <a:srgbClr val="FF0000"/>
                </a:solidFill>
                <a:latin typeface="Berlin Sans FB Demi" pitchFamily="34" charset="0"/>
              </a:rPr>
            </a:br>
            <a:r>
              <a:rPr lang="en-US" altLang="en-US" sz="4000" dirty="0">
                <a:solidFill>
                  <a:srgbClr val="FF0000"/>
                </a:solidFill>
                <a:latin typeface="Berlin Sans FB Demi" pitchFamily="34" charset="0"/>
              </a:rPr>
              <a:t>  position of an object </a:t>
            </a:r>
            <a:br>
              <a:rPr lang="en-US" altLang="en-US" sz="4000" dirty="0">
                <a:solidFill>
                  <a:srgbClr val="FF0000"/>
                </a:solidFill>
                <a:latin typeface="Berlin Sans FB Demi" pitchFamily="34" charset="0"/>
              </a:rPr>
            </a:br>
            <a:r>
              <a:rPr lang="en-US" altLang="en-US" sz="4000" dirty="0">
                <a:solidFill>
                  <a:srgbClr val="FF0000"/>
                </a:solidFill>
                <a:latin typeface="Berlin Sans FB Demi" pitchFamily="34" charset="0"/>
              </a:rPr>
              <a:t> (potential energy + kinetic energy)</a:t>
            </a:r>
          </a:p>
          <a:p>
            <a:pPr eaLnBrk="1" hangingPunct="1">
              <a:lnSpc>
                <a:spcPct val="90000"/>
              </a:lnSpc>
            </a:pPr>
            <a:r>
              <a:rPr lang="en-US" altLang="en-US" sz="4000" dirty="0">
                <a:latin typeface="Berlin Sans FB Demi" pitchFamily="34" charset="0"/>
              </a:rPr>
              <a:t>Mechanical energy can be all  </a:t>
            </a:r>
            <a:br>
              <a:rPr lang="en-US" altLang="en-US" sz="4000" dirty="0">
                <a:latin typeface="Berlin Sans FB Demi" pitchFamily="34" charset="0"/>
              </a:rPr>
            </a:br>
            <a:r>
              <a:rPr lang="en-US" altLang="en-US" sz="4000" dirty="0">
                <a:latin typeface="Berlin Sans FB Demi" pitchFamily="34" charset="0"/>
              </a:rPr>
              <a:t>  potential energy, all kinetic </a:t>
            </a:r>
            <a:br>
              <a:rPr lang="en-US" altLang="en-US" sz="4000" dirty="0">
                <a:latin typeface="Berlin Sans FB Demi" pitchFamily="34" charset="0"/>
              </a:rPr>
            </a:br>
            <a:r>
              <a:rPr lang="en-US" altLang="en-US" sz="4000" dirty="0">
                <a:latin typeface="Berlin Sans FB Demi" pitchFamily="34" charset="0"/>
              </a:rPr>
              <a:t>  energy, or some of each.</a:t>
            </a:r>
          </a:p>
        </p:txBody>
      </p:sp>
      <p:pic>
        <p:nvPicPr>
          <p:cNvPr id="14340" name="Picture 12" descr="Girl_skates_3.gif - (5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3513"/>
            <a:ext cx="1524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par>
                          <p:cTn id="21" fill="hold" nodeType="afterGroup">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7525">
                                            <p:txEl>
                                              <p:pRg st="0" end="0"/>
                                            </p:txEl>
                                          </p:spTgt>
                                        </p:tgtEl>
                                        <p:attrNameLst>
                                          <p:attrName>style.visibility</p:attrName>
                                        </p:attrNameLst>
                                      </p:cBhvr>
                                      <p:to>
                                        <p:strVal val="visible"/>
                                      </p:to>
                                    </p:set>
                                    <p:anim calcmode="lin" valueType="num">
                                      <p:cBhvr>
                                        <p:cTn id="29"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752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81000"/>
            <a:ext cx="5257800" cy="1447800"/>
          </a:xfrm>
        </p:spPr>
        <p:txBody>
          <a:bodyPr/>
          <a:lstStyle/>
          <a:p>
            <a:pPr eaLnBrk="1" hangingPunct="1"/>
            <a:r>
              <a:rPr lang="en-US" altLang="en-US" sz="6000" b="1">
                <a:latin typeface="Berlin Sans FB Demi" pitchFamily="34" charset="0"/>
              </a:rPr>
              <a:t>Mechanical Energy</a:t>
            </a:r>
          </a:p>
        </p:txBody>
      </p:sp>
      <p:sp>
        <p:nvSpPr>
          <p:cNvPr id="107525" name="Rectangle 5"/>
          <p:cNvSpPr>
            <a:spLocks noGrp="1" noChangeArrowheads="1"/>
          </p:cNvSpPr>
          <p:nvPr>
            <p:ph type="body" sz="half" idx="2"/>
          </p:nvPr>
        </p:nvSpPr>
        <p:spPr>
          <a:xfrm>
            <a:off x="76200" y="2438400"/>
            <a:ext cx="8991600" cy="4286250"/>
          </a:xfrm>
        </p:spPr>
        <p:txBody>
          <a:bodyPr/>
          <a:lstStyle/>
          <a:p>
            <a:pPr eaLnBrk="1" hangingPunct="1">
              <a:lnSpc>
                <a:spcPct val="90000"/>
              </a:lnSpc>
            </a:pPr>
            <a:r>
              <a:rPr lang="en-US" altLang="en-US" sz="3100">
                <a:latin typeface="Berlin Sans FB Demi" pitchFamily="34" charset="0"/>
              </a:rPr>
              <a:t>The mechanical energy of an </a:t>
            </a:r>
            <a:br>
              <a:rPr lang="en-US" altLang="en-US" sz="3100">
                <a:latin typeface="Berlin Sans FB Demi" pitchFamily="34" charset="0"/>
              </a:rPr>
            </a:br>
            <a:r>
              <a:rPr lang="en-US" altLang="en-US" sz="3100">
                <a:latin typeface="Berlin Sans FB Demi" pitchFamily="34" charset="0"/>
              </a:rPr>
              <a:t>object stays the same, but the </a:t>
            </a:r>
            <a:br>
              <a:rPr lang="en-US" altLang="en-US" sz="3100">
                <a:latin typeface="Berlin Sans FB Demi" pitchFamily="34" charset="0"/>
              </a:rPr>
            </a:br>
            <a:r>
              <a:rPr lang="en-US" altLang="en-US" sz="3100">
                <a:latin typeface="Berlin Sans FB Demi" pitchFamily="34" charset="0"/>
              </a:rPr>
              <a:t>potential and kinetic energy of </a:t>
            </a:r>
            <a:br>
              <a:rPr lang="en-US" altLang="en-US" sz="3100">
                <a:latin typeface="Berlin Sans FB Demi" pitchFamily="34" charset="0"/>
              </a:rPr>
            </a:br>
            <a:r>
              <a:rPr lang="en-US" altLang="en-US" sz="3100">
                <a:latin typeface="Berlin Sans FB Demi" pitchFamily="34" charset="0"/>
              </a:rPr>
              <a:t>an object can increase or decrease.</a:t>
            </a:r>
          </a:p>
          <a:p>
            <a:pPr eaLnBrk="1" hangingPunct="1">
              <a:lnSpc>
                <a:spcPct val="90000"/>
              </a:lnSpc>
            </a:pPr>
            <a:r>
              <a:rPr lang="en-US" altLang="en-US" sz="3100">
                <a:latin typeface="Berlin Sans FB Demi" pitchFamily="34" charset="0"/>
              </a:rPr>
              <a:t>Think of juggling. The kinetic energy decreases until all of the pin’s kinetic energy turns into potential energy, and it stops moving upward.</a:t>
            </a:r>
          </a:p>
          <a:p>
            <a:pPr eaLnBrk="1" hangingPunct="1">
              <a:lnSpc>
                <a:spcPct val="90000"/>
              </a:lnSpc>
            </a:pPr>
            <a:r>
              <a:rPr lang="en-US" altLang="en-US" sz="3100">
                <a:latin typeface="Berlin Sans FB Demi" pitchFamily="34" charset="0"/>
              </a:rPr>
              <a:t>As the pin falls back down again, its potential energy starts changing back into kinetic energy.</a:t>
            </a:r>
          </a:p>
        </p:txBody>
      </p:sp>
      <p:pic>
        <p:nvPicPr>
          <p:cNvPr id="15364" name="Picture 10" descr="3ball shower m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76200"/>
            <a:ext cx="23622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7525">
                                            <p:txEl>
                                              <p:pRg st="0" end="0"/>
                                            </p:txEl>
                                          </p:spTgt>
                                        </p:tgtEl>
                                        <p:attrNameLst>
                                          <p:attrName>style.visibility</p:attrName>
                                        </p:attrNameLst>
                                      </p:cBhvr>
                                      <p:to>
                                        <p:strVal val="visible"/>
                                      </p:to>
                                    </p:set>
                                    <p:anim calcmode="lin" valueType="num">
                                      <p:cBhvr>
                                        <p:cTn id="25"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107525">
                                            <p:txEl>
                                              <p:pRg st="0" end="0"/>
                                            </p:txEl>
                                          </p:spTgt>
                                        </p:tgtEl>
                                      </p:cBhvr>
                                    </p:animEffect>
                                  </p:childTnLst>
                                </p:cTn>
                              </p:par>
                            </p:childTnLst>
                          </p:cTn>
                        </p:par>
                        <p:par>
                          <p:cTn id="28" fill="hold" nodeType="afterGroup">
                            <p:stCondLst>
                              <p:cond delay="1000"/>
                            </p:stCondLst>
                            <p:childTnLst>
                              <p:par>
                                <p:cTn id="29" presetID="10" presetClass="entr" presetSubtype="0" fill="hold" nodeType="afterEffect">
                                  <p:stCondLst>
                                    <p:cond delay="3500"/>
                                  </p:stCondLst>
                                  <p:childTnLst>
                                    <p:set>
                                      <p:cBhvr>
                                        <p:cTn id="30" dur="1" fill="hold">
                                          <p:stCondLst>
                                            <p:cond delay="0"/>
                                          </p:stCondLst>
                                        </p:cTn>
                                        <p:tgtEl>
                                          <p:spTgt spid="15364"/>
                                        </p:tgtEl>
                                        <p:attrNameLst>
                                          <p:attrName>style.visibility</p:attrName>
                                        </p:attrNameLst>
                                      </p:cBhvr>
                                      <p:to>
                                        <p:strVal val="visible"/>
                                      </p:to>
                                    </p:set>
                                    <p:animEffect transition="in" filter="fade">
                                      <p:cBhvr>
                                        <p:cTn id="31" dur="1000"/>
                                        <p:tgtEl>
                                          <p:spTgt spid="153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0" y="0"/>
            <a:ext cx="9144000" cy="1219200"/>
          </a:xfrm>
        </p:spPr>
        <p:txBody>
          <a:bodyPr/>
          <a:lstStyle/>
          <a:p>
            <a:pPr eaLnBrk="1" hangingPunct="1"/>
            <a:r>
              <a:rPr lang="en-US" altLang="en-US" sz="4400" b="1" dirty="0">
                <a:solidFill>
                  <a:srgbClr val="FF0000"/>
                </a:solidFill>
                <a:latin typeface="Berlin Sans FB Demi" pitchFamily="34" charset="0"/>
              </a:rPr>
              <a:t>Examples of Mechanical Energy</a:t>
            </a:r>
          </a:p>
        </p:txBody>
      </p:sp>
      <p:grpSp>
        <p:nvGrpSpPr>
          <p:cNvPr id="2" name="Group 1"/>
          <p:cNvGrpSpPr>
            <a:grpSpLocks/>
          </p:cNvGrpSpPr>
          <p:nvPr/>
        </p:nvGrpSpPr>
        <p:grpSpPr bwMode="auto">
          <a:xfrm>
            <a:off x="220663" y="1219200"/>
            <a:ext cx="8769350" cy="5410200"/>
            <a:chOff x="220211" y="1219200"/>
            <a:chExt cx="8769802" cy="5410200"/>
          </a:xfrm>
        </p:grpSpPr>
        <p:pic>
          <p:nvPicPr>
            <p:cNvPr id="19460" name="Picture 12" descr="Mechenerg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1" y="1219200"/>
              <a:ext cx="4114800"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3" descr="Mechener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44" y="3937233"/>
              <a:ext cx="4073611" cy="269216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4" descr="Mechenergy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19200"/>
              <a:ext cx="4646613" cy="5410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28600"/>
            <a:ext cx="9144000" cy="1295400"/>
          </a:xfrm>
        </p:spPr>
        <p:txBody>
          <a:bodyPr/>
          <a:lstStyle/>
          <a:p>
            <a:pPr eaLnBrk="1" hangingPunct="1"/>
            <a:r>
              <a:rPr lang="en-US" altLang="en-US" sz="5400" b="1">
                <a:latin typeface="Berlin Sans FB Demi" pitchFamily="34" charset="0"/>
              </a:rPr>
              <a:t>Light (Radiant) Energy</a:t>
            </a:r>
          </a:p>
        </p:txBody>
      </p:sp>
      <p:sp>
        <p:nvSpPr>
          <p:cNvPr id="116740" name="Rectangle 4"/>
          <p:cNvSpPr>
            <a:spLocks noGrp="1" noChangeArrowheads="1"/>
          </p:cNvSpPr>
          <p:nvPr>
            <p:ph type="body" sz="half" idx="2"/>
          </p:nvPr>
        </p:nvSpPr>
        <p:spPr>
          <a:xfrm>
            <a:off x="381000" y="1447800"/>
            <a:ext cx="8610600" cy="5105400"/>
          </a:xfrm>
        </p:spPr>
        <p:txBody>
          <a:bodyPr/>
          <a:lstStyle/>
          <a:p>
            <a:pPr eaLnBrk="1" hangingPunct="1">
              <a:buFont typeface="Arial" pitchFamily="34" charset="0"/>
              <a:buChar char="•"/>
              <a:defRPr/>
            </a:pPr>
            <a:r>
              <a:rPr lang="en-US" sz="3400" dirty="0">
                <a:solidFill>
                  <a:srgbClr val="FF0000"/>
                </a:solidFill>
                <a:latin typeface="Berlin Sans FB Demi" pitchFamily="34" charset="0"/>
              </a:rPr>
              <a:t>Energy created by vibrating particles that create waves that travel through space and time</a:t>
            </a:r>
            <a:r>
              <a:rPr lang="en-US" sz="3400" dirty="0">
                <a:solidFill>
                  <a:srgbClr val="000000"/>
                </a:solidFill>
                <a:latin typeface="Berlin Sans FB Demi" pitchFamily="34" charset="0"/>
              </a:rPr>
              <a:t>. [These waves are called electromagnetic waves.]</a:t>
            </a:r>
          </a:p>
          <a:p>
            <a:pPr eaLnBrk="1" hangingPunct="1">
              <a:buFont typeface="Arial" pitchFamily="34" charset="0"/>
              <a:buChar char="•"/>
              <a:defRPr/>
            </a:pPr>
            <a:r>
              <a:rPr lang="en-US" sz="3400" dirty="0">
                <a:solidFill>
                  <a:srgbClr val="FF0000"/>
                </a:solidFill>
                <a:latin typeface="Berlin Sans FB Demi" pitchFamily="34" charset="0"/>
              </a:rPr>
              <a:t>Light (Radiant) energy can be absorbed, transmitted, or reflected</a:t>
            </a:r>
            <a:r>
              <a:rPr lang="en-US" sz="3400" dirty="0">
                <a:solidFill>
                  <a:srgbClr val="000000"/>
                </a:solidFill>
                <a:latin typeface="Berlin Sans FB Demi" pitchFamily="34" charset="0"/>
              </a:rPr>
              <a:t>.</a:t>
            </a:r>
          </a:p>
          <a:p>
            <a:pPr eaLnBrk="1" hangingPunct="1">
              <a:buFont typeface="Arial" pitchFamily="34" charset="0"/>
              <a:buChar char="•"/>
              <a:defRPr/>
            </a:pPr>
            <a:r>
              <a:rPr lang="en-US" sz="3400" dirty="0">
                <a:solidFill>
                  <a:srgbClr val="000000"/>
                </a:solidFill>
                <a:latin typeface="Berlin Sans FB Demi" pitchFamily="34" charset="0"/>
              </a:rPr>
              <a:t>Includes energy from gamma rays, x-rays, ultraviolet rays, visible light, infrared rays, microwave and radio bands</a:t>
            </a:r>
          </a:p>
          <a:p>
            <a:pPr marL="0" indent="0" eaLnBrk="1" hangingPunct="1">
              <a:buFontTx/>
              <a:buChar char="o"/>
              <a:defRPr/>
            </a:pPr>
            <a:endParaRPr lang="en-US" sz="3400" dirty="0">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6740">
                                            <p:txEl>
                                              <p:pRg st="0" end="0"/>
                                            </p:txEl>
                                          </p:spTgt>
                                        </p:tgtEl>
                                        <p:attrNameLst>
                                          <p:attrName>style.visibility</p:attrName>
                                        </p:attrNameLst>
                                      </p:cBhvr>
                                      <p:to>
                                        <p:strVal val="visible"/>
                                      </p:to>
                                    </p:set>
                                    <p:anim calcmode="lin" valueType="num">
                                      <p:cBhvr>
                                        <p:cTn id="17" dur="1000" fill="hold"/>
                                        <p:tgtEl>
                                          <p:spTgt spid="116740">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1674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6740">
                                            <p:txEl>
                                              <p:pRg st="1" end="1"/>
                                            </p:txEl>
                                          </p:spTgt>
                                        </p:tgtEl>
                                        <p:attrNameLst>
                                          <p:attrName>style.visibility</p:attrName>
                                        </p:attrNameLst>
                                      </p:cBhvr>
                                      <p:to>
                                        <p:strVal val="visible"/>
                                      </p:to>
                                    </p:set>
                                    <p:anim calcmode="lin" valueType="num">
                                      <p:cBhvr>
                                        <p:cTn id="24" dur="1000" fill="hold"/>
                                        <p:tgtEl>
                                          <p:spTgt spid="116740">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1674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1674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6740">
                                            <p:txEl>
                                              <p:pRg st="2" end="2"/>
                                            </p:txEl>
                                          </p:spTgt>
                                        </p:tgtEl>
                                        <p:attrNameLst>
                                          <p:attrName>style.visibility</p:attrName>
                                        </p:attrNameLst>
                                      </p:cBhvr>
                                      <p:to>
                                        <p:strVal val="visible"/>
                                      </p:to>
                                    </p:set>
                                    <p:anim calcmode="lin" valueType="num">
                                      <p:cBhvr>
                                        <p:cTn id="31" dur="1000" fill="hold"/>
                                        <p:tgtEl>
                                          <p:spTgt spid="116740">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16740">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167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762000"/>
          </a:xfrm>
        </p:spPr>
        <p:txBody>
          <a:bodyPr/>
          <a:lstStyle/>
          <a:p>
            <a:pPr eaLnBrk="1" hangingPunct="1"/>
            <a:r>
              <a:rPr lang="en-US" altLang="en-US" dirty="0">
                <a:solidFill>
                  <a:srgbClr val="FF0000"/>
                </a:solidFill>
                <a:latin typeface="Berlin Sans FB Demi" pitchFamily="34" charset="0"/>
              </a:rPr>
              <a:t>Examples of Light (Radiant) Energy</a:t>
            </a:r>
          </a:p>
        </p:txBody>
      </p:sp>
      <p:pic>
        <p:nvPicPr>
          <p:cNvPr id="21507" name="Picture 2" descr="http://www.energyeducation.tx.gov/environment/section_3/topics/predicting_change/img/albe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38" y="12954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495800"/>
            <a:ext cx="89344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9144000" cy="914400"/>
          </a:xfrm>
        </p:spPr>
        <p:txBody>
          <a:bodyPr/>
          <a:lstStyle/>
          <a:p>
            <a:pPr eaLnBrk="1" hangingPunct="1"/>
            <a:r>
              <a:rPr lang="en-US" altLang="en-US" sz="6000" b="1">
                <a:latin typeface="Berlin Sans FB Demi" pitchFamily="34" charset="0"/>
              </a:rPr>
              <a:t>Electrical Energy</a:t>
            </a:r>
          </a:p>
        </p:txBody>
      </p:sp>
      <p:sp>
        <p:nvSpPr>
          <p:cNvPr id="119812" name="Rectangle 4"/>
          <p:cNvSpPr>
            <a:spLocks noGrp="1" noChangeArrowheads="1"/>
          </p:cNvSpPr>
          <p:nvPr>
            <p:ph type="body" sz="half" idx="2"/>
          </p:nvPr>
        </p:nvSpPr>
        <p:spPr>
          <a:xfrm>
            <a:off x="152400" y="1109663"/>
            <a:ext cx="4800600" cy="5486400"/>
          </a:xfrm>
        </p:spPr>
        <p:txBody>
          <a:bodyPr/>
          <a:lstStyle/>
          <a:p>
            <a:pPr eaLnBrk="1" hangingPunct="1"/>
            <a:r>
              <a:rPr lang="en-US" altLang="en-US" sz="3000" dirty="0">
                <a:solidFill>
                  <a:srgbClr val="FF0000"/>
                </a:solidFill>
                <a:latin typeface="Berlin Sans FB Demi" pitchFamily="34" charset="0"/>
              </a:rPr>
              <a:t>Energy that is carried by an electrical current </a:t>
            </a:r>
            <a:r>
              <a:rPr lang="en-US" altLang="en-US" sz="3000" dirty="0">
                <a:latin typeface="Berlin Sans FB Demi" pitchFamily="34" charset="0"/>
              </a:rPr>
              <a:t>(the movement of electrons, the negatively charged particles of atoms)</a:t>
            </a:r>
          </a:p>
          <a:p>
            <a:pPr eaLnBrk="1" hangingPunct="1"/>
            <a:r>
              <a:rPr lang="en-US" altLang="en-US" sz="3000" dirty="0">
                <a:solidFill>
                  <a:srgbClr val="FF0000"/>
                </a:solidFill>
                <a:latin typeface="Berlin Sans FB Demi" pitchFamily="34" charset="0"/>
              </a:rPr>
              <a:t>The electrical energy used in your home </a:t>
            </a:r>
            <a:r>
              <a:rPr lang="en-US" altLang="en-US" sz="3000" dirty="0">
                <a:latin typeface="Berlin Sans FB Demi" pitchFamily="34" charset="0"/>
              </a:rPr>
              <a:t>can be thought of as potential energy that is used when you plug in an electrical appliance and use it.</a:t>
            </a:r>
          </a:p>
        </p:txBody>
      </p:sp>
      <p:pic>
        <p:nvPicPr>
          <p:cNvPr id="119815" name="Picture 7" descr="Electr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676400"/>
            <a:ext cx="3706812"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5" presetClass="entr" presetSubtype="0" fill="hold" nodeType="afterEffect">
                                  <p:stCondLst>
                                    <p:cond delay="500"/>
                                  </p:stCondLst>
                                  <p:childTnLst>
                                    <p:set>
                                      <p:cBhvr>
                                        <p:cTn id="15" dur="1" fill="hold">
                                          <p:stCondLst>
                                            <p:cond delay="0"/>
                                          </p:stCondLst>
                                        </p:cTn>
                                        <p:tgtEl>
                                          <p:spTgt spid="119815"/>
                                        </p:tgtEl>
                                        <p:attrNameLst>
                                          <p:attrName>style.visibility</p:attrName>
                                        </p:attrNameLst>
                                      </p:cBhvr>
                                      <p:to>
                                        <p:strVal val="visible"/>
                                      </p:to>
                                    </p:set>
                                    <p:anim calcmode="lin" valueType="num">
                                      <p:cBhvr>
                                        <p:cTn id="16" dur="1000" fill="hold"/>
                                        <p:tgtEl>
                                          <p:spTgt spid="119815"/>
                                        </p:tgtEl>
                                        <p:attrNameLst>
                                          <p:attrName>ppt_w</p:attrName>
                                        </p:attrNameLst>
                                      </p:cBhvr>
                                      <p:tavLst>
                                        <p:tav tm="0">
                                          <p:val>
                                            <p:fltVal val="0"/>
                                          </p:val>
                                        </p:tav>
                                        <p:tav tm="100000">
                                          <p:val>
                                            <p:strVal val="#ppt_w"/>
                                          </p:val>
                                        </p:tav>
                                      </p:tavLst>
                                    </p:anim>
                                    <p:anim calcmode="lin" valueType="num">
                                      <p:cBhvr>
                                        <p:cTn id="17" dur="1000" fill="hold"/>
                                        <p:tgtEl>
                                          <p:spTgt spid="119815"/>
                                        </p:tgtEl>
                                        <p:attrNameLst>
                                          <p:attrName>ppt_h</p:attrName>
                                        </p:attrNameLst>
                                      </p:cBhvr>
                                      <p:tavLst>
                                        <p:tav tm="0">
                                          <p:val>
                                            <p:fltVal val="0"/>
                                          </p:val>
                                        </p:tav>
                                        <p:tav tm="100000">
                                          <p:val>
                                            <p:strVal val="#ppt_h"/>
                                          </p:val>
                                        </p:tav>
                                      </p:tavLst>
                                    </p:anim>
                                    <p:anim calcmode="lin" valueType="num">
                                      <p:cBhvr>
                                        <p:cTn id="18"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9812">
                                            <p:txEl>
                                              <p:pRg st="1" end="1"/>
                                            </p:txEl>
                                          </p:spTgt>
                                        </p:tgtEl>
                                        <p:attrNameLst>
                                          <p:attrName>style.visibility</p:attrName>
                                        </p:attrNameLst>
                                      </p:cBhvr>
                                      <p:to>
                                        <p:strVal val="visible"/>
                                      </p:to>
                                    </p:set>
                                    <p:anim calcmode="lin" valueType="num">
                                      <p:cBhvr>
                                        <p:cTn id="31"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32"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19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66875" y="76200"/>
            <a:ext cx="5486400" cy="914400"/>
          </a:xfrm>
        </p:spPr>
        <p:txBody>
          <a:bodyPr/>
          <a:lstStyle/>
          <a:p>
            <a:pPr eaLnBrk="1" hangingPunct="1"/>
            <a:r>
              <a:rPr lang="en-US" altLang="en-US" sz="6000" b="1">
                <a:latin typeface="Berlin Sans FB Demi" pitchFamily="34" charset="0"/>
              </a:rPr>
              <a:t>Sound Energy</a:t>
            </a:r>
          </a:p>
        </p:txBody>
      </p:sp>
      <p:sp>
        <p:nvSpPr>
          <p:cNvPr id="119812" name="Rectangle 4"/>
          <p:cNvSpPr>
            <a:spLocks noGrp="1" noChangeArrowheads="1"/>
          </p:cNvSpPr>
          <p:nvPr>
            <p:ph type="body" sz="half" idx="2"/>
          </p:nvPr>
        </p:nvSpPr>
        <p:spPr>
          <a:xfrm>
            <a:off x="76200" y="1066800"/>
            <a:ext cx="9067800" cy="1828800"/>
          </a:xfrm>
        </p:spPr>
        <p:txBody>
          <a:bodyPr/>
          <a:lstStyle/>
          <a:p>
            <a:pPr eaLnBrk="1" hangingPunct="1"/>
            <a:r>
              <a:rPr lang="en-US" altLang="en-US" sz="3200" dirty="0">
                <a:solidFill>
                  <a:srgbClr val="FF0000"/>
                </a:solidFill>
                <a:latin typeface="Berlin Sans FB Demi" pitchFamily="34" charset="0"/>
              </a:rPr>
              <a:t>Sound energy is caused by an object’s vibrations</a:t>
            </a:r>
          </a:p>
          <a:p>
            <a:pPr eaLnBrk="1" hangingPunct="1"/>
            <a:r>
              <a:rPr lang="en-US" altLang="en-US" sz="3200" dirty="0">
                <a:solidFill>
                  <a:srgbClr val="FF0000"/>
                </a:solidFill>
                <a:latin typeface="Berlin Sans FB Demi" pitchFamily="34" charset="0"/>
              </a:rPr>
              <a:t>A vibrating object transmits energy through the air around it in waves </a:t>
            </a:r>
            <a:r>
              <a:rPr lang="en-US" altLang="en-US" sz="3200" dirty="0">
                <a:latin typeface="Berlin Sans FB Demi" pitchFamily="34" charset="0"/>
              </a:rPr>
              <a:t>(longitudinal waves)</a:t>
            </a:r>
          </a:p>
        </p:txBody>
      </p:sp>
      <p:pic>
        <p:nvPicPr>
          <p:cNvPr id="21508" name="Picture 4" descr="http://ykonline.yksd.com/distanceedcourses/Courses09/PhysicalScience/Lessons/FourthQuarter/Chapter10/Lesson2/01SoundEnerg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962400"/>
            <a:ext cx="3454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429000"/>
            <a:ext cx="4505325" cy="300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0" presetClass="entr" presetSubtype="0" decel="100000" fill="hold" nodeType="afterEffect">
                                  <p:stCondLst>
                                    <p:cond delay="2000"/>
                                  </p:stCondLst>
                                  <p:childTnLst>
                                    <p:set>
                                      <p:cBhvr>
                                        <p:cTn id="15" dur="1" fill="hold">
                                          <p:stCondLst>
                                            <p:cond delay="0"/>
                                          </p:stCondLst>
                                        </p:cTn>
                                        <p:tgtEl>
                                          <p:spTgt spid="119812">
                                            <p:txEl>
                                              <p:pRg st="0" end="0"/>
                                            </p:txEl>
                                          </p:spTgt>
                                        </p:tgtEl>
                                        <p:attrNameLst>
                                          <p:attrName>style.visibility</p:attrName>
                                        </p:attrNameLst>
                                      </p:cBhvr>
                                      <p:to>
                                        <p:strVal val="visible"/>
                                      </p:to>
                                    </p:set>
                                    <p:anim calcmode="lin" valueType="num">
                                      <p:cBhvr>
                                        <p:cTn id="16"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19812">
                                            <p:txEl>
                                              <p:pRg st="0" end="0"/>
                                            </p:txEl>
                                          </p:spTgt>
                                        </p:tgtEl>
                                      </p:cBhvr>
                                    </p:animEffect>
                                  </p:childTnLst>
                                </p:cTn>
                              </p:par>
                            </p:childTnLst>
                          </p:cTn>
                        </p:par>
                        <p:par>
                          <p:cTn id="19" fill="hold" nodeType="afterGroup">
                            <p:stCondLst>
                              <p:cond delay="4500"/>
                            </p:stCondLst>
                            <p:childTnLst>
                              <p:par>
                                <p:cTn id="20" presetID="50" presetClass="entr" presetSubtype="0" decel="100000" fill="hold" nodeType="afterEffect">
                                  <p:stCondLst>
                                    <p:cond delay="2000"/>
                                  </p:stCondLst>
                                  <p:childTnLst>
                                    <p:set>
                                      <p:cBhvr>
                                        <p:cTn id="21" dur="1" fill="hold">
                                          <p:stCondLst>
                                            <p:cond delay="0"/>
                                          </p:stCondLst>
                                        </p:cTn>
                                        <p:tgtEl>
                                          <p:spTgt spid="119812">
                                            <p:txEl>
                                              <p:pRg st="1" end="1"/>
                                            </p:txEl>
                                          </p:spTgt>
                                        </p:tgtEl>
                                        <p:attrNameLst>
                                          <p:attrName>style.visibility</p:attrName>
                                        </p:attrNameLst>
                                      </p:cBhvr>
                                      <p:to>
                                        <p:strVal val="visible"/>
                                      </p:to>
                                    </p:set>
                                    <p:anim calcmode="lin" valueType="num">
                                      <p:cBhvr>
                                        <p:cTn id="22"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19812">
                                            <p:txEl>
                                              <p:pRg st="1" end="1"/>
                                            </p:txEl>
                                          </p:spTgt>
                                        </p:tgtEl>
                                      </p:cBhvr>
                                    </p:animEffect>
                                  </p:childTnLst>
                                </p:cTn>
                              </p:par>
                            </p:childTnLst>
                          </p:cTn>
                        </p:par>
                        <p:par>
                          <p:cTn id="25" fill="hold" nodeType="afterGroup">
                            <p:stCondLst>
                              <p:cond delay="7500"/>
                            </p:stCondLst>
                            <p:childTnLst>
                              <p:par>
                                <p:cTn id="26" presetID="10" presetClass="entr" presetSubtype="0" fill="hold" nodeType="afterEffect">
                                  <p:stCondLst>
                                    <p:cond delay="250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1000"/>
                                        <p:tgtEl>
                                          <p:spTgt spid="21508"/>
                                        </p:tgtEl>
                                      </p:cBhvr>
                                    </p:animEffect>
                                  </p:childTnLst>
                                </p:cTn>
                              </p:par>
                            </p:childTnLst>
                          </p:cTn>
                        </p:par>
                        <p:par>
                          <p:cTn id="29" fill="hold" nodeType="afterGroup">
                            <p:stCondLst>
                              <p:cond delay="11000"/>
                            </p:stCondLst>
                            <p:childTnLst>
                              <p:par>
                                <p:cTn id="30" presetID="10" presetClass="entr" presetSubtype="0" fill="hold" nodeType="afterEffect">
                                  <p:stCondLst>
                                    <p:cond delay="500"/>
                                  </p:stCondLst>
                                  <p:childTnLst>
                                    <p:set>
                                      <p:cBhvr>
                                        <p:cTn id="31" dur="1" fill="hold">
                                          <p:stCondLst>
                                            <p:cond delay="0"/>
                                          </p:stCondLst>
                                        </p:cTn>
                                        <p:tgtEl>
                                          <p:spTgt spid="21509"/>
                                        </p:tgtEl>
                                        <p:attrNameLst>
                                          <p:attrName>style.visibility</p:attrName>
                                        </p:attrNameLst>
                                      </p:cBhvr>
                                      <p:to>
                                        <p:strVal val="visible"/>
                                      </p:to>
                                    </p:set>
                                    <p:animEffect transition="in" filter="fade">
                                      <p:cBhvr>
                                        <p:cTn id="32"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119063"/>
            <a:ext cx="9144000" cy="762000"/>
          </a:xfrm>
        </p:spPr>
        <p:txBody>
          <a:bodyPr/>
          <a:lstStyle/>
          <a:p>
            <a:pPr eaLnBrk="1" hangingPunct="1"/>
            <a:r>
              <a:rPr lang="en-US" altLang="en-US" sz="5400" b="1">
                <a:latin typeface="Berlin Sans FB Demi" pitchFamily="34" charset="0"/>
              </a:rPr>
              <a:t>Chemical Energy</a:t>
            </a:r>
          </a:p>
        </p:txBody>
      </p:sp>
      <p:sp>
        <p:nvSpPr>
          <p:cNvPr id="120836" name="Rectangle 4"/>
          <p:cNvSpPr>
            <a:spLocks noGrp="1" noChangeArrowheads="1"/>
          </p:cNvSpPr>
          <p:nvPr>
            <p:ph type="body" sz="half" idx="2"/>
          </p:nvPr>
        </p:nvSpPr>
        <p:spPr>
          <a:xfrm>
            <a:off x="228600" y="1143000"/>
            <a:ext cx="5257800" cy="5181600"/>
          </a:xfrm>
        </p:spPr>
        <p:txBody>
          <a:bodyPr/>
          <a:lstStyle/>
          <a:p>
            <a:pPr eaLnBrk="1" hangingPunct="1">
              <a:lnSpc>
                <a:spcPct val="80000"/>
              </a:lnSpc>
            </a:pPr>
            <a:r>
              <a:rPr lang="en-US" altLang="en-US" sz="3600" dirty="0">
                <a:solidFill>
                  <a:srgbClr val="FF0000"/>
                </a:solidFill>
                <a:latin typeface="Berlin Sans FB Demi" pitchFamily="34" charset="0"/>
              </a:rPr>
              <a:t>Energy stored in chemical bonds</a:t>
            </a:r>
          </a:p>
          <a:p>
            <a:pPr eaLnBrk="1" hangingPunct="1">
              <a:lnSpc>
                <a:spcPct val="80000"/>
              </a:lnSpc>
            </a:pPr>
            <a:r>
              <a:rPr lang="en-US" altLang="en-US" sz="3600" dirty="0">
                <a:latin typeface="Berlin Sans FB Demi" pitchFamily="34" charset="0"/>
              </a:rPr>
              <a:t>When chemical bonds are broken, new chemicals are formed and some of it is released energy</a:t>
            </a:r>
          </a:p>
          <a:p>
            <a:pPr eaLnBrk="1" hangingPunct="1">
              <a:lnSpc>
                <a:spcPct val="80000"/>
              </a:lnSpc>
            </a:pPr>
            <a:r>
              <a:rPr lang="en-US" altLang="en-US" sz="3600" dirty="0">
                <a:latin typeface="Berlin Sans FB Demi" pitchFamily="34" charset="0"/>
              </a:rPr>
              <a:t>Examples: </a:t>
            </a:r>
            <a:r>
              <a:rPr lang="en-US" altLang="en-US" sz="3600" dirty="0">
                <a:solidFill>
                  <a:srgbClr val="FF0000"/>
                </a:solidFill>
                <a:latin typeface="Berlin Sans FB Demi" pitchFamily="34" charset="0"/>
              </a:rPr>
              <a:t>Food, Battery, Burning candle or Wood, Fireworks, Fossil Fuels, Gasoline</a:t>
            </a:r>
          </a:p>
        </p:txBody>
      </p:sp>
      <p:pic>
        <p:nvPicPr>
          <p:cNvPr id="120838" name="Picture 6" descr="chemic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00400" cy="261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0836">
                                            <p:txEl>
                                              <p:pRg st="0" end="0"/>
                                            </p:txEl>
                                          </p:spTgt>
                                        </p:tgtEl>
                                        <p:attrNameLst>
                                          <p:attrName>style.visibility</p:attrName>
                                        </p:attrNameLst>
                                      </p:cBhvr>
                                      <p:to>
                                        <p:strVal val="visible"/>
                                      </p:to>
                                    </p:set>
                                    <p:anim calcmode="lin" valueType="num">
                                      <p:cBhvr>
                                        <p:cTn id="17"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2083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0836">
                                            <p:txEl>
                                              <p:pRg st="1" end="1"/>
                                            </p:txEl>
                                          </p:spTgt>
                                        </p:tgtEl>
                                        <p:attrNameLst>
                                          <p:attrName>style.visibility</p:attrName>
                                        </p:attrNameLst>
                                      </p:cBhvr>
                                      <p:to>
                                        <p:strVal val="visible"/>
                                      </p:to>
                                    </p:set>
                                    <p:anim calcmode="lin" valueType="num">
                                      <p:cBhvr>
                                        <p:cTn id="24" dur="1000" fill="hold"/>
                                        <p:tgtEl>
                                          <p:spTgt spid="120836">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2083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083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20836">
                                            <p:txEl>
                                              <p:pRg st="2" end="2"/>
                                            </p:txEl>
                                          </p:spTgt>
                                        </p:tgtEl>
                                        <p:attrNameLst>
                                          <p:attrName>style.visibility</p:attrName>
                                        </p:attrNameLst>
                                      </p:cBhvr>
                                      <p:to>
                                        <p:strVal val="visible"/>
                                      </p:to>
                                    </p:set>
                                    <p:anim calcmode="lin" valueType="num">
                                      <p:cBhvr>
                                        <p:cTn id="31"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0836">
                                            <p:txEl>
                                              <p:pRg st="2" end="2"/>
                                            </p:txEl>
                                          </p:spTgt>
                                        </p:tgtEl>
                                      </p:cBhvr>
                                    </p:animEffect>
                                  </p:childTnLst>
                                </p:cTn>
                              </p:par>
                            </p:childTnLst>
                          </p:cTn>
                        </p:par>
                        <p:par>
                          <p:cTn id="34" fill="hold" nodeType="afterGroup">
                            <p:stCondLst>
                              <p:cond delay="1000"/>
                            </p:stCondLst>
                            <p:childTnLst>
                              <p:par>
                                <p:cTn id="35" presetID="52" presetClass="entr" presetSubtype="0" fill="hold" nodeType="afterEffect">
                                  <p:stCondLst>
                                    <p:cond delay="1500"/>
                                  </p:stCondLst>
                                  <p:childTnLst>
                                    <p:set>
                                      <p:cBhvr>
                                        <p:cTn id="36" dur="1" fill="hold">
                                          <p:stCondLst>
                                            <p:cond delay="0"/>
                                          </p:stCondLst>
                                        </p:cTn>
                                        <p:tgtEl>
                                          <p:spTgt spid="120838"/>
                                        </p:tgtEl>
                                        <p:attrNameLst>
                                          <p:attrName>style.visibility</p:attrName>
                                        </p:attrNameLst>
                                      </p:cBhvr>
                                      <p:to>
                                        <p:strVal val="visible"/>
                                      </p:to>
                                    </p:set>
                                    <p:animScale>
                                      <p:cBhvr>
                                        <p:cTn id="3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0838"/>
                                        </p:tgtEl>
                                        <p:attrNameLst>
                                          <p:attrName>ppt_x</p:attrName>
                                          <p:attrName>ppt_y</p:attrName>
                                        </p:attrNameLst>
                                      </p:cBhvr>
                                    </p:animMotion>
                                    <p:animEffect transition="in" filter="fade">
                                      <p:cBhvr>
                                        <p:cTn id="3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1219200"/>
          </a:xfrm>
        </p:spPr>
        <p:txBody>
          <a:bodyPr/>
          <a:lstStyle/>
          <a:p>
            <a:pPr eaLnBrk="1" hangingPunct="1"/>
            <a:r>
              <a:rPr lang="en-US" altLang="en-US" sz="4800" b="1">
                <a:latin typeface="Berlin Sans FB Demi" pitchFamily="34" charset="0"/>
              </a:rPr>
              <a:t>Examples of Chemical Energy</a:t>
            </a:r>
          </a:p>
        </p:txBody>
      </p:sp>
      <p:pic>
        <p:nvPicPr>
          <p:cNvPr id="159751" name="Picture 7" descr="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295400"/>
            <a:ext cx="3581400" cy="2465388"/>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7" name="Picture 13" descr="Chemical4"/>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343400" y="1295400"/>
            <a:ext cx="4533900" cy="54102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9" name="Picture 15" descr="chemical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219200" y="3886200"/>
            <a:ext cx="1517650" cy="27813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2" presetClass="entr" presetSubtype="0" fill="hold" nodeType="afterEffect">
                                  <p:stCondLst>
                                    <p:cond delay="500"/>
                                  </p:stCondLst>
                                  <p:childTnLst>
                                    <p:set>
                                      <p:cBhvr>
                                        <p:cTn id="15" dur="1" fill="hold">
                                          <p:stCondLst>
                                            <p:cond delay="0"/>
                                          </p:stCondLst>
                                        </p:cTn>
                                        <p:tgtEl>
                                          <p:spTgt spid="159751"/>
                                        </p:tgtEl>
                                        <p:attrNameLst>
                                          <p:attrName>style.visibility</p:attrName>
                                        </p:attrNameLst>
                                      </p:cBhvr>
                                      <p:to>
                                        <p:strVal val="visible"/>
                                      </p:to>
                                    </p:set>
                                    <p:animScale>
                                      <p:cBhvr>
                                        <p:cTn id="16"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9751"/>
                                        </p:tgtEl>
                                        <p:attrNameLst>
                                          <p:attrName>ppt_x</p:attrName>
                                          <p:attrName>ppt_y</p:attrName>
                                        </p:attrNameLst>
                                      </p:cBhvr>
                                    </p:animMotion>
                                    <p:animEffect transition="in" filter="fade">
                                      <p:cBhvr>
                                        <p:cTn id="18" dur="1000"/>
                                        <p:tgtEl>
                                          <p:spTgt spid="159751"/>
                                        </p:tgtEl>
                                      </p:cBhvr>
                                    </p:animEffect>
                                  </p:childTnLst>
                                </p:cTn>
                              </p:par>
                            </p:childTnLst>
                          </p:cTn>
                        </p:par>
                        <p:par>
                          <p:cTn id="19" fill="hold" nodeType="afterGroup">
                            <p:stCondLst>
                              <p:cond delay="2500"/>
                            </p:stCondLst>
                            <p:childTnLst>
                              <p:par>
                                <p:cTn id="20" presetID="15" presetClass="entr" presetSubtype="0" fill="hold" nodeType="afterEffect">
                                  <p:stCondLst>
                                    <p:cond delay="500"/>
                                  </p:stCondLst>
                                  <p:childTnLst>
                                    <p:set>
                                      <p:cBhvr>
                                        <p:cTn id="21" dur="1" fill="hold">
                                          <p:stCondLst>
                                            <p:cond delay="0"/>
                                          </p:stCondLst>
                                        </p:cTn>
                                        <p:tgtEl>
                                          <p:spTgt spid="159759"/>
                                        </p:tgtEl>
                                        <p:attrNameLst>
                                          <p:attrName>style.visibility</p:attrName>
                                        </p:attrNameLst>
                                      </p:cBhvr>
                                      <p:to>
                                        <p:strVal val="visible"/>
                                      </p:to>
                                    </p:set>
                                    <p:anim calcmode="lin" valueType="num">
                                      <p:cBhvr>
                                        <p:cTn id="22" dur="1000" fill="hold"/>
                                        <p:tgtEl>
                                          <p:spTgt spid="159759"/>
                                        </p:tgtEl>
                                        <p:attrNameLst>
                                          <p:attrName>ppt_w</p:attrName>
                                        </p:attrNameLst>
                                      </p:cBhvr>
                                      <p:tavLst>
                                        <p:tav tm="0">
                                          <p:val>
                                            <p:fltVal val="0"/>
                                          </p:val>
                                        </p:tav>
                                        <p:tav tm="100000">
                                          <p:val>
                                            <p:strVal val="#ppt_w"/>
                                          </p:val>
                                        </p:tav>
                                      </p:tavLst>
                                    </p:anim>
                                    <p:anim calcmode="lin" valueType="num">
                                      <p:cBhvr>
                                        <p:cTn id="23" dur="1000" fill="hold"/>
                                        <p:tgtEl>
                                          <p:spTgt spid="159759"/>
                                        </p:tgtEl>
                                        <p:attrNameLst>
                                          <p:attrName>ppt_h</p:attrName>
                                        </p:attrNameLst>
                                      </p:cBhvr>
                                      <p:tavLst>
                                        <p:tav tm="0">
                                          <p:val>
                                            <p:fltVal val="0"/>
                                          </p:val>
                                        </p:tav>
                                        <p:tav tm="100000">
                                          <p:val>
                                            <p:strVal val="#ppt_h"/>
                                          </p:val>
                                        </p:tav>
                                      </p:tavLst>
                                    </p:anim>
                                    <p:anim calcmode="lin" valueType="num">
                                      <p:cBhvr>
                                        <p:cTn id="24"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4000"/>
                            </p:stCondLst>
                            <p:childTnLst>
                              <p:par>
                                <p:cTn id="27" presetID="35" presetClass="entr" presetSubtype="0" fill="hold" nodeType="afterEffect">
                                  <p:stCondLst>
                                    <p:cond delay="500"/>
                                  </p:stCondLst>
                                  <p:childTnLst>
                                    <p:set>
                                      <p:cBhvr>
                                        <p:cTn id="28" dur="1" fill="hold">
                                          <p:stCondLst>
                                            <p:cond delay="0"/>
                                          </p:stCondLst>
                                        </p:cTn>
                                        <p:tgtEl>
                                          <p:spTgt spid="159757"/>
                                        </p:tgtEl>
                                        <p:attrNameLst>
                                          <p:attrName>style.visibility</p:attrName>
                                        </p:attrNameLst>
                                      </p:cBhvr>
                                      <p:to>
                                        <p:strVal val="visible"/>
                                      </p:to>
                                    </p:set>
                                    <p:animEffect transition="in" filter="fade">
                                      <p:cBhvr>
                                        <p:cTn id="29" dur="1000"/>
                                        <p:tgtEl>
                                          <p:spTgt spid="159757"/>
                                        </p:tgtEl>
                                      </p:cBhvr>
                                    </p:animEffect>
                                    <p:anim calcmode="lin" valueType="num">
                                      <p:cBhvr>
                                        <p:cTn id="30" dur="1000" fill="hold"/>
                                        <p:tgtEl>
                                          <p:spTgt spid="159757"/>
                                        </p:tgtEl>
                                        <p:attrNameLst>
                                          <p:attrName>style.rotation</p:attrName>
                                        </p:attrNameLst>
                                      </p:cBhvr>
                                      <p:tavLst>
                                        <p:tav tm="0">
                                          <p:val>
                                            <p:fltVal val="720"/>
                                          </p:val>
                                        </p:tav>
                                        <p:tav tm="100000">
                                          <p:val>
                                            <p:fltVal val="0"/>
                                          </p:val>
                                        </p:tav>
                                      </p:tavLst>
                                    </p:anim>
                                    <p:anim calcmode="lin" valueType="num">
                                      <p:cBhvr>
                                        <p:cTn id="31" dur="1000" fill="hold"/>
                                        <p:tgtEl>
                                          <p:spTgt spid="159757"/>
                                        </p:tgtEl>
                                        <p:attrNameLst>
                                          <p:attrName>ppt_h</p:attrName>
                                        </p:attrNameLst>
                                      </p:cBhvr>
                                      <p:tavLst>
                                        <p:tav tm="0">
                                          <p:val>
                                            <p:fltVal val="0"/>
                                          </p:val>
                                        </p:tav>
                                        <p:tav tm="100000">
                                          <p:val>
                                            <p:strVal val="#ppt_h"/>
                                          </p:val>
                                        </p:tav>
                                      </p:tavLst>
                                    </p:anim>
                                    <p:anim calcmode="lin" valueType="num">
                                      <p:cBhvr>
                                        <p:cTn id="32" dur="1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body" sz="half" idx="1"/>
          </p:nvPr>
        </p:nvSpPr>
        <p:spPr>
          <a:xfrm>
            <a:off x="228600" y="381000"/>
            <a:ext cx="5257800" cy="6096000"/>
          </a:xfrm>
        </p:spPr>
        <p:txBody>
          <a:bodyPr/>
          <a:lstStyle/>
          <a:p>
            <a:pPr marL="0" indent="0" eaLnBrk="1" hangingPunct="1">
              <a:buFontTx/>
              <a:buNone/>
            </a:pPr>
            <a:r>
              <a:rPr lang="en-US" altLang="en-US" sz="3600">
                <a:latin typeface="Berlin Sans FB Demi" pitchFamily="34" charset="0"/>
              </a:rPr>
              <a:t>What type of energy cooks food in a microwave oven?</a:t>
            </a:r>
          </a:p>
          <a:p>
            <a:pPr marL="0" indent="0" algn="ctr" eaLnBrk="1" hangingPunct="1">
              <a:buFontTx/>
              <a:buNone/>
            </a:pPr>
            <a:r>
              <a:rPr lang="en-US" altLang="en-US" sz="3600">
                <a:solidFill>
                  <a:srgbClr val="660066"/>
                </a:solidFill>
                <a:latin typeface="Berlin Sans FB Demi" pitchFamily="34" charset="0"/>
              </a:rPr>
              <a:t>RADIANT ENERGY</a:t>
            </a:r>
          </a:p>
          <a:p>
            <a:pPr marL="0" indent="0" algn="ctr" eaLnBrk="1" hangingPunct="1">
              <a:buFontTx/>
              <a:buNone/>
            </a:pPr>
            <a:endParaRPr lang="en-US" altLang="en-US" sz="5400">
              <a:solidFill>
                <a:srgbClr val="660066"/>
              </a:solidFill>
              <a:latin typeface="Berlin Sans FB Demi" pitchFamily="34" charset="0"/>
            </a:endParaRPr>
          </a:p>
          <a:p>
            <a:pPr marL="0" indent="0" eaLnBrk="1" hangingPunct="1">
              <a:buFontTx/>
              <a:buNone/>
            </a:pPr>
            <a:r>
              <a:rPr lang="en-US" altLang="en-US" sz="3600">
                <a:latin typeface="Berlin Sans FB Demi" pitchFamily="34" charset="0"/>
              </a:rPr>
              <a:t>What type of energy is the spinning plate inside of a microwave oven?</a:t>
            </a:r>
          </a:p>
          <a:p>
            <a:pPr marL="0" indent="0" algn="ctr" eaLnBrk="1" hangingPunct="1">
              <a:buFontTx/>
              <a:buNone/>
            </a:pPr>
            <a:r>
              <a:rPr lang="en-US" altLang="en-US" sz="3600">
                <a:solidFill>
                  <a:srgbClr val="660066"/>
                </a:solidFill>
                <a:latin typeface="Berlin Sans FB Demi" pitchFamily="34" charset="0"/>
              </a:rPr>
              <a:t>MECHANICAL ENERGY</a:t>
            </a:r>
          </a:p>
        </p:txBody>
      </p:sp>
      <p:pic>
        <p:nvPicPr>
          <p:cNvPr id="132104" name="Picture 8" descr="Emagenergy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609600"/>
            <a:ext cx="3505200" cy="231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5" name="Picture 9" descr="Emagenergy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638800" y="3614738"/>
            <a:ext cx="2971800" cy="281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 calcmode="lin" valueType="num">
                                      <p:cBhvr>
                                        <p:cTn id="7" dur="1000" fill="hold"/>
                                        <p:tgtEl>
                                          <p:spTgt spid="13210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21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2101">
                                            <p:txEl>
                                              <p:pRg st="0" end="0"/>
                                            </p:txEl>
                                          </p:spTgt>
                                        </p:tgtEl>
                                      </p:cBhvr>
                                    </p:animEffect>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fade">
                                      <p:cBhvr>
                                        <p:cTn id="13" dur="1000"/>
                                        <p:tgtEl>
                                          <p:spTgt spid="132104"/>
                                        </p:tgtEl>
                                      </p:cBhvr>
                                    </p:animEffect>
                                    <p:anim calcmode="lin" valueType="num">
                                      <p:cBhvr>
                                        <p:cTn id="14" dur="1000" fill="hold"/>
                                        <p:tgtEl>
                                          <p:spTgt spid="132104"/>
                                        </p:tgtEl>
                                        <p:attrNameLst>
                                          <p:attrName>style.rotation</p:attrName>
                                        </p:attrNameLst>
                                      </p:cBhvr>
                                      <p:tavLst>
                                        <p:tav tm="0">
                                          <p:val>
                                            <p:fltVal val="720"/>
                                          </p:val>
                                        </p:tav>
                                        <p:tav tm="100000">
                                          <p:val>
                                            <p:fltVal val="0"/>
                                          </p:val>
                                        </p:tav>
                                      </p:tavLst>
                                    </p:anim>
                                    <p:anim calcmode="lin" valueType="num">
                                      <p:cBhvr>
                                        <p:cTn id="15" dur="1000" fill="hold"/>
                                        <p:tgtEl>
                                          <p:spTgt spid="132104"/>
                                        </p:tgtEl>
                                        <p:attrNameLst>
                                          <p:attrName>ppt_h</p:attrName>
                                        </p:attrNameLst>
                                      </p:cBhvr>
                                      <p:tavLst>
                                        <p:tav tm="0">
                                          <p:val>
                                            <p:fltVal val="0"/>
                                          </p:val>
                                        </p:tav>
                                        <p:tav tm="100000">
                                          <p:val>
                                            <p:strVal val="#ppt_h"/>
                                          </p:val>
                                        </p:tav>
                                      </p:tavLst>
                                    </p:anim>
                                    <p:anim calcmode="lin" valueType="num">
                                      <p:cBhvr>
                                        <p:cTn id="16" dur="1000" fill="hold"/>
                                        <p:tgtEl>
                                          <p:spTgt spid="132104"/>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2101">
                                            <p:txEl>
                                              <p:pRg st="1" end="1"/>
                                            </p:txEl>
                                          </p:spTgt>
                                        </p:tgtEl>
                                        <p:attrNameLst>
                                          <p:attrName>style.visibility</p:attrName>
                                        </p:attrNameLst>
                                      </p:cBhvr>
                                      <p:to>
                                        <p:strVal val="visible"/>
                                      </p:to>
                                    </p:set>
                                    <p:animEffect transition="in" filter="dissolve">
                                      <p:cBhvr>
                                        <p:cTn id="21" dur="500"/>
                                        <p:tgtEl>
                                          <p:spTgt spid="13210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32101">
                                            <p:txEl>
                                              <p:pRg st="3" end="3"/>
                                            </p:txEl>
                                          </p:spTgt>
                                        </p:tgtEl>
                                        <p:attrNameLst>
                                          <p:attrName>style.visibility</p:attrName>
                                        </p:attrNameLst>
                                      </p:cBhvr>
                                      <p:to>
                                        <p:strVal val="visible"/>
                                      </p:to>
                                    </p:set>
                                    <p:anim calcmode="lin" valueType="num">
                                      <p:cBhvr>
                                        <p:cTn id="26" dur="1000" fill="hold"/>
                                        <p:tgtEl>
                                          <p:spTgt spid="132101">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132101">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32101">
                                            <p:txEl>
                                              <p:pRg st="3" end="3"/>
                                            </p:txEl>
                                          </p:spTgt>
                                        </p:tgtEl>
                                      </p:cBhvr>
                                    </p:animEffect>
                                  </p:childTnLst>
                                </p:cTn>
                              </p:par>
                            </p:childTnLst>
                          </p:cTn>
                        </p:par>
                        <p:par>
                          <p:cTn id="29" fill="hold" nodeType="afterGroup">
                            <p:stCondLst>
                              <p:cond delay="1000"/>
                            </p:stCondLst>
                            <p:childTnLst>
                              <p:par>
                                <p:cTn id="30" presetID="35" presetClass="entr" presetSubtype="0" fill="hold" nodeType="afterEffect">
                                  <p:stCondLst>
                                    <p:cond delay="0"/>
                                  </p:stCondLst>
                                  <p:childTnLst>
                                    <p:set>
                                      <p:cBhvr>
                                        <p:cTn id="31" dur="1" fill="hold">
                                          <p:stCondLst>
                                            <p:cond delay="0"/>
                                          </p:stCondLst>
                                        </p:cTn>
                                        <p:tgtEl>
                                          <p:spTgt spid="132105"/>
                                        </p:tgtEl>
                                        <p:attrNameLst>
                                          <p:attrName>style.visibility</p:attrName>
                                        </p:attrNameLst>
                                      </p:cBhvr>
                                      <p:to>
                                        <p:strVal val="visible"/>
                                      </p:to>
                                    </p:set>
                                    <p:animEffect transition="in" filter="fade">
                                      <p:cBhvr>
                                        <p:cTn id="32" dur="1000"/>
                                        <p:tgtEl>
                                          <p:spTgt spid="132105"/>
                                        </p:tgtEl>
                                      </p:cBhvr>
                                    </p:animEffect>
                                    <p:anim calcmode="lin" valueType="num">
                                      <p:cBhvr>
                                        <p:cTn id="33" dur="1000" fill="hold"/>
                                        <p:tgtEl>
                                          <p:spTgt spid="132105"/>
                                        </p:tgtEl>
                                        <p:attrNameLst>
                                          <p:attrName>style.rotation</p:attrName>
                                        </p:attrNameLst>
                                      </p:cBhvr>
                                      <p:tavLst>
                                        <p:tav tm="0">
                                          <p:val>
                                            <p:fltVal val="720"/>
                                          </p:val>
                                        </p:tav>
                                        <p:tav tm="100000">
                                          <p:val>
                                            <p:fltVal val="0"/>
                                          </p:val>
                                        </p:tav>
                                      </p:tavLst>
                                    </p:anim>
                                    <p:anim calcmode="lin" valueType="num">
                                      <p:cBhvr>
                                        <p:cTn id="34" dur="1000" fill="hold"/>
                                        <p:tgtEl>
                                          <p:spTgt spid="132105"/>
                                        </p:tgtEl>
                                        <p:attrNameLst>
                                          <p:attrName>ppt_h</p:attrName>
                                        </p:attrNameLst>
                                      </p:cBhvr>
                                      <p:tavLst>
                                        <p:tav tm="0">
                                          <p:val>
                                            <p:fltVal val="0"/>
                                          </p:val>
                                        </p:tav>
                                        <p:tav tm="100000">
                                          <p:val>
                                            <p:strVal val="#ppt_h"/>
                                          </p:val>
                                        </p:tav>
                                      </p:tavLst>
                                    </p:anim>
                                    <p:anim calcmode="lin" valueType="num">
                                      <p:cBhvr>
                                        <p:cTn id="35" dur="1000" fill="hold"/>
                                        <p:tgtEl>
                                          <p:spTgt spid="132105"/>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2101">
                                            <p:txEl>
                                              <p:pRg st="4" end="4"/>
                                            </p:txEl>
                                          </p:spTgt>
                                        </p:tgtEl>
                                        <p:attrNameLst>
                                          <p:attrName>style.visibility</p:attrName>
                                        </p:attrNameLst>
                                      </p:cBhvr>
                                      <p:to>
                                        <p:strVal val="visible"/>
                                      </p:to>
                                    </p:set>
                                    <p:animEffect transition="in" filter="dissolve">
                                      <p:cBhvr>
                                        <p:cTn id="40" dur="500"/>
                                        <p:tgtEl>
                                          <p:spTgt spid="132101">
                                            <p:txEl>
                                              <p:pRg st="4" end="4"/>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700" y="381000"/>
            <a:ext cx="9144000" cy="2362200"/>
          </a:xfrm>
        </p:spPr>
        <p:txBody>
          <a:bodyPr/>
          <a:lstStyle/>
          <a:p>
            <a:pPr eaLnBrk="1" hangingPunct="1"/>
            <a:r>
              <a:rPr lang="en-US" altLang="en-US" sz="6000">
                <a:latin typeface="Berlin Sans FB Demi" pitchFamily="34" charset="0"/>
                <a:cs typeface="Andalus" pitchFamily="18" charset="-78"/>
              </a:rPr>
              <a:t>Essential Question:</a:t>
            </a:r>
            <a:br>
              <a:rPr lang="en-US" altLang="en-US" sz="6000">
                <a:latin typeface="Berlin Sans FB Demi" pitchFamily="34" charset="0"/>
                <a:cs typeface="Andalus" pitchFamily="18" charset="-78"/>
              </a:rPr>
            </a:br>
            <a:r>
              <a:rPr lang="en-US" altLang="en-US" sz="6000">
                <a:latin typeface="Berlin Sans FB Demi" pitchFamily="34" charset="0"/>
                <a:cs typeface="Andalus" pitchFamily="18" charset="-78"/>
              </a:rPr>
              <a:t>How are forms of energy alike and different?</a:t>
            </a:r>
          </a:p>
        </p:txBody>
      </p:sp>
      <p:sp>
        <p:nvSpPr>
          <p:cNvPr id="10243" name="Subtitle 2"/>
          <p:cNvSpPr>
            <a:spLocks noGrp="1"/>
          </p:cNvSpPr>
          <p:nvPr>
            <p:ph type="subTitle" idx="1"/>
          </p:nvPr>
        </p:nvSpPr>
        <p:spPr>
          <a:xfrm>
            <a:off x="76200" y="3276600"/>
            <a:ext cx="8991600" cy="3478213"/>
          </a:xfrm>
        </p:spPr>
        <p:txBody>
          <a:bodyPr/>
          <a:lstStyle/>
          <a:p>
            <a:pPr algn="l" eaLnBrk="1" hangingPunct="1"/>
            <a:r>
              <a:rPr lang="en-US" altLang="en-US" sz="3000">
                <a:latin typeface="Berlin Sans FB Demi" pitchFamily="34" charset="0"/>
              </a:rPr>
              <a:t>Standards:</a:t>
            </a:r>
          </a:p>
          <a:p>
            <a:pPr algn="l" eaLnBrk="1" hangingPunct="1"/>
            <a:r>
              <a:rPr lang="en-US" altLang="en-US" sz="3000">
                <a:latin typeface="Berlin Sans FB Demi" pitchFamily="34" charset="0"/>
              </a:rPr>
              <a:t>S8P2c. Compare and contrast the different forms of energy (heat, light, electricity, mechanical motion, sound) and their characteristics.</a:t>
            </a:r>
          </a:p>
          <a:p>
            <a:pPr algn="l" eaLnBrk="1" hangingPunct="1"/>
            <a:r>
              <a:rPr lang="en-US" altLang="en-US" sz="3000">
                <a:latin typeface="Berlin Sans FB Demi" pitchFamily="34" charset="0"/>
              </a:rPr>
              <a:t>S8P2a. Explain that energy transformation in terms of the Law of Conservation of Energy</a:t>
            </a:r>
            <a:r>
              <a:rPr lang="en-US" altLang="en-US" sz="3000"/>
              <a:t>.</a:t>
            </a: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body" sz="half" idx="3"/>
          </p:nvPr>
        </p:nvSpPr>
        <p:spPr>
          <a:xfrm>
            <a:off x="2743200" y="762000"/>
            <a:ext cx="6400800" cy="5486400"/>
          </a:xfrm>
        </p:spPr>
        <p:txBody>
          <a:bodyPr/>
          <a:lstStyle/>
          <a:p>
            <a:pPr marL="0" indent="0" eaLnBrk="1" hangingPunct="1">
              <a:buFontTx/>
              <a:buNone/>
            </a:pPr>
            <a:r>
              <a:rPr lang="en-US" altLang="en-US" sz="3600">
                <a:latin typeface="Berlin Sans FB Demi" pitchFamily="34" charset="0"/>
              </a:rPr>
              <a:t>Electrical energy is transported to your house through power lines.</a:t>
            </a:r>
          </a:p>
          <a:p>
            <a:pPr marL="0" indent="0" eaLnBrk="1" hangingPunct="1">
              <a:buFontTx/>
              <a:buNone/>
            </a:pPr>
            <a:endParaRPr lang="en-US" altLang="en-US" sz="2800">
              <a:latin typeface="Berlin Sans FB Demi" pitchFamily="34" charset="0"/>
            </a:endParaRPr>
          </a:p>
          <a:p>
            <a:pPr marL="0" indent="0" eaLnBrk="1" hangingPunct="1">
              <a:buFontTx/>
              <a:buNone/>
            </a:pPr>
            <a:r>
              <a:rPr lang="en-US" altLang="en-US" sz="3600">
                <a:latin typeface="Berlin Sans FB Demi" pitchFamily="34" charset="0"/>
              </a:rPr>
              <a:t>When you plug an electric fan to a power outlet, electrical energy is transformed into what type of energy?</a:t>
            </a:r>
          </a:p>
          <a:p>
            <a:pPr marL="0" indent="0" eaLnBrk="1" hangingPunct="1">
              <a:buFontTx/>
              <a:buNone/>
            </a:pPr>
            <a:endParaRPr lang="en-US" altLang="en-US" sz="1200">
              <a:latin typeface="Berlin Sans FB Demi" pitchFamily="34" charset="0"/>
            </a:endParaRPr>
          </a:p>
          <a:p>
            <a:pPr marL="0" indent="0" algn="ctr" eaLnBrk="1" hangingPunct="1">
              <a:buFontTx/>
              <a:buNone/>
            </a:pPr>
            <a:r>
              <a:rPr lang="en-US" altLang="en-US" sz="3600">
                <a:solidFill>
                  <a:srgbClr val="660066"/>
                </a:solidFill>
                <a:latin typeface="Berlin Sans FB Demi" pitchFamily="34" charset="0"/>
              </a:rPr>
              <a:t>MECHANICAL ENERGY</a:t>
            </a:r>
          </a:p>
        </p:txBody>
      </p:sp>
      <p:grpSp>
        <p:nvGrpSpPr>
          <p:cNvPr id="148492" name="Group 12"/>
          <p:cNvGrpSpPr>
            <a:grpSpLocks/>
          </p:cNvGrpSpPr>
          <p:nvPr/>
        </p:nvGrpSpPr>
        <p:grpSpPr bwMode="auto">
          <a:xfrm>
            <a:off x="184150" y="609600"/>
            <a:ext cx="2286000" cy="5638800"/>
            <a:chOff x="144" y="624"/>
            <a:chExt cx="1440" cy="3552"/>
          </a:xfrm>
        </p:grpSpPr>
        <p:pic>
          <p:nvPicPr>
            <p:cNvPr id="27652" name="Picture 8" descr="Electri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624"/>
              <a:ext cx="1426"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9" descr="Electric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00"/>
              <a:ext cx="1440" cy="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8487">
                                            <p:txEl>
                                              <p:pRg st="0" end="0"/>
                                            </p:txEl>
                                          </p:spTgt>
                                        </p:tgtEl>
                                        <p:attrNameLst>
                                          <p:attrName>style.visibility</p:attrName>
                                        </p:attrNameLst>
                                      </p:cBhvr>
                                      <p:to>
                                        <p:strVal val="visible"/>
                                      </p:to>
                                    </p:set>
                                    <p:anim calcmode="lin" valueType="num">
                                      <p:cBhvr>
                                        <p:cTn id="7" dur="1000" fill="hold"/>
                                        <p:tgtEl>
                                          <p:spTgt spid="1484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84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8487">
                                            <p:txEl>
                                              <p:pRg st="2" end="2"/>
                                            </p:txEl>
                                          </p:spTgt>
                                        </p:tgtEl>
                                        <p:attrNameLst>
                                          <p:attrName>style.visibility</p:attrName>
                                        </p:attrNameLst>
                                      </p:cBhvr>
                                      <p:to>
                                        <p:strVal val="visible"/>
                                      </p:to>
                                    </p:set>
                                    <p:anim calcmode="lin" valueType="num">
                                      <p:cBhvr>
                                        <p:cTn id="12" dur="1000" fill="hold"/>
                                        <p:tgtEl>
                                          <p:spTgt spid="148487">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848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8487">
                                            <p:txEl>
                                              <p:pRg st="2" end="2"/>
                                            </p:txEl>
                                          </p:spTgt>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48492"/>
                                        </p:tgtEl>
                                        <p:attrNameLst>
                                          <p:attrName>style.visibility</p:attrName>
                                        </p:attrNameLst>
                                      </p:cBhvr>
                                      <p:to>
                                        <p:strVal val="visible"/>
                                      </p:to>
                                    </p:set>
                                    <p:animScale>
                                      <p:cBhvr>
                                        <p:cTn id="18" dur="1000" decel="50000" fill="hold">
                                          <p:stCondLst>
                                            <p:cond delay="0"/>
                                          </p:stCondLst>
                                        </p:cTn>
                                        <p:tgtEl>
                                          <p:spTgt spid="148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8492"/>
                                        </p:tgtEl>
                                        <p:attrNameLst>
                                          <p:attrName>ppt_x</p:attrName>
                                          <p:attrName>ppt_y</p:attrName>
                                        </p:attrNameLst>
                                      </p:cBhvr>
                                    </p:animMotion>
                                    <p:animEffect transition="in" filter="fade">
                                      <p:cBhvr>
                                        <p:cTn id="20" dur="1000"/>
                                        <p:tgtEl>
                                          <p:spTgt spid="1484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8487">
                                            <p:txEl>
                                              <p:pRg st="4" end="4"/>
                                            </p:txEl>
                                          </p:spTgt>
                                        </p:tgtEl>
                                        <p:attrNameLst>
                                          <p:attrName>style.visibility</p:attrName>
                                        </p:attrNameLst>
                                      </p:cBhvr>
                                      <p:to>
                                        <p:strVal val="visible"/>
                                      </p:to>
                                    </p:set>
                                    <p:animEffect transition="in" filter="dissolve">
                                      <p:cBhvr>
                                        <p:cTn id="25" dur="500"/>
                                        <p:tgtEl>
                                          <p:spTgt spid="1484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 of energy is shown below?</a:t>
            </a:r>
          </a:p>
        </p:txBody>
      </p:sp>
      <p:sp>
        <p:nvSpPr>
          <p:cNvPr id="168963"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Chemical Energy</a:t>
            </a:r>
          </a:p>
        </p:txBody>
      </p:sp>
      <p:pic>
        <p:nvPicPr>
          <p:cNvPr id="168966" name="Picture 6" descr="chemical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28800" y="1066800"/>
            <a:ext cx="5410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32" fill="hold" nodeType="afterEffect">
                                  <p:stCondLst>
                                    <p:cond delay="0"/>
                                  </p:stCondLst>
                                  <p:childTnLst>
                                    <p:set>
                                      <p:cBhvr>
                                        <p:cTn id="11" dur="1" fill="hold">
                                          <p:stCondLst>
                                            <p:cond delay="0"/>
                                          </p:stCondLst>
                                        </p:cTn>
                                        <p:tgtEl>
                                          <p:spTgt spid="168966"/>
                                        </p:tgtEl>
                                        <p:attrNameLst>
                                          <p:attrName>style.visibility</p:attrName>
                                        </p:attrNameLst>
                                      </p:cBhvr>
                                      <p:to>
                                        <p:strVal val="visible"/>
                                      </p:to>
                                    </p:set>
                                    <p:animEffect transition="in" filter="circle(out)">
                                      <p:cBhvr>
                                        <p:cTn id="12" dur="1000"/>
                                        <p:tgtEl>
                                          <p:spTgt spid="168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0" end="0"/>
                                            </p:txEl>
                                          </p:spTgt>
                                        </p:tgtEl>
                                        <p:attrNameLst>
                                          <p:attrName>style.visibility</p:attrName>
                                        </p:attrNameLst>
                                      </p:cBhvr>
                                      <p:to>
                                        <p:strVal val="visible"/>
                                      </p:to>
                                    </p:set>
                                    <p:animEffect transition="in" filter="dissolve">
                                      <p:cBhvr>
                                        <p:cTn id="17" dur="500"/>
                                        <p:tgtEl>
                                          <p:spTgt spid="16896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types of energy are shown below?</a:t>
            </a:r>
          </a:p>
        </p:txBody>
      </p:sp>
      <p:sp>
        <p:nvSpPr>
          <p:cNvPr id="171011" name="Rectangle 3"/>
          <p:cNvSpPr>
            <a:spLocks noGrp="1" noChangeArrowheads="1"/>
          </p:cNvSpPr>
          <p:nvPr>
            <p:ph type="body" sz="half" idx="2"/>
          </p:nvPr>
        </p:nvSpPr>
        <p:spPr>
          <a:xfrm>
            <a:off x="0" y="5486400"/>
            <a:ext cx="9144000" cy="1371600"/>
          </a:xfrm>
        </p:spPr>
        <p:txBody>
          <a:bodyPr/>
          <a:lstStyle/>
          <a:p>
            <a:pPr marL="0" indent="0" algn="ctr" eaLnBrk="1" hangingPunct="1">
              <a:lnSpc>
                <a:spcPct val="90000"/>
              </a:lnSpc>
              <a:buFontTx/>
              <a:buNone/>
            </a:pPr>
            <a:r>
              <a:rPr lang="en-US" altLang="en-US" sz="4000">
                <a:solidFill>
                  <a:srgbClr val="660066"/>
                </a:solidFill>
                <a:latin typeface="Berlin Sans FB Demi" pitchFamily="34" charset="0"/>
              </a:rPr>
              <a:t>Chemical, Mechanical and</a:t>
            </a:r>
          </a:p>
          <a:p>
            <a:pPr marL="0" indent="0" algn="ctr" eaLnBrk="1" hangingPunct="1">
              <a:lnSpc>
                <a:spcPct val="90000"/>
              </a:lnSpc>
              <a:buFontTx/>
              <a:buNone/>
            </a:pPr>
            <a:r>
              <a:rPr lang="en-US" altLang="en-US" sz="4000">
                <a:solidFill>
                  <a:srgbClr val="660066"/>
                </a:solidFill>
                <a:latin typeface="Berlin Sans FB Demi" pitchFamily="34" charset="0"/>
              </a:rPr>
              <a:t>Radiant Energy</a:t>
            </a:r>
          </a:p>
        </p:txBody>
      </p:sp>
      <p:pic>
        <p:nvPicPr>
          <p:cNvPr id="171014" name="Picture 6" descr="remotecontrol"/>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52600" y="990600"/>
            <a:ext cx="5562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1000" fill="hold"/>
                                        <p:tgtEl>
                                          <p:spTgt spid="171010"/>
                                        </p:tgtEl>
                                        <p:attrNameLst>
                                          <p:attrName>ppt_x</p:attrName>
                                        </p:attrNameLst>
                                      </p:cBhvr>
                                      <p:tavLst>
                                        <p:tav tm="0">
                                          <p:val>
                                            <p:strVal val="#ppt_x"/>
                                          </p:val>
                                        </p:tav>
                                        <p:tav tm="100000">
                                          <p:val>
                                            <p:strVal val="#ppt_x"/>
                                          </p:val>
                                        </p:tav>
                                      </p:tavLst>
                                    </p:anim>
                                    <p:anim calcmode="lin" valueType="num">
                                      <p:cBhvr additive="base">
                                        <p:cTn id="8" dur="1000" fill="hold"/>
                                        <p:tgtEl>
                                          <p:spTgt spid="1710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500"/>
                                  </p:stCondLst>
                                  <p:childTnLst>
                                    <p:set>
                                      <p:cBhvr>
                                        <p:cTn id="11" dur="1" fill="hold">
                                          <p:stCondLst>
                                            <p:cond delay="0"/>
                                          </p:stCondLst>
                                        </p:cTn>
                                        <p:tgtEl>
                                          <p:spTgt spid="171014"/>
                                        </p:tgtEl>
                                        <p:attrNameLst>
                                          <p:attrName>style.visibility</p:attrName>
                                        </p:attrNameLst>
                                      </p:cBhvr>
                                      <p:to>
                                        <p:strVal val="visible"/>
                                      </p:to>
                                    </p:set>
                                    <p:animEffect transition="in" filter="circle(out)">
                                      <p:cBhvr>
                                        <p:cTn id="12" dur="1000"/>
                                        <p:tgtEl>
                                          <p:spTgt spid="171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1011">
                                            <p:txEl>
                                              <p:pRg st="0" end="0"/>
                                            </p:txEl>
                                          </p:spTgt>
                                        </p:tgtEl>
                                        <p:attrNameLst>
                                          <p:attrName>style.visibility</p:attrName>
                                        </p:attrNameLst>
                                      </p:cBhvr>
                                      <p:to>
                                        <p:strVal val="visible"/>
                                      </p:to>
                                    </p:set>
                                    <p:animEffect transition="in" filter="dissolve">
                                      <p:cBhvr>
                                        <p:cTn id="17" dur="500"/>
                                        <p:tgtEl>
                                          <p:spTgt spid="17101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dissolve">
                                      <p:cBhvr>
                                        <p:cTn id="20"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 of energy is shown below?</a:t>
            </a:r>
          </a:p>
        </p:txBody>
      </p:sp>
      <p:sp>
        <p:nvSpPr>
          <p:cNvPr id="172035"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Thermal Energy</a:t>
            </a:r>
          </a:p>
        </p:txBody>
      </p:sp>
      <p:pic>
        <p:nvPicPr>
          <p:cNvPr id="28676" name="Picture 6" descr="http://fc00.deviantart.net/fs17/f/2007/211/c/b/Red_Hot_Coiled_Stove_Burner_2_by_Fantasy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96963"/>
            <a:ext cx="4419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1000" fill="hold"/>
                                        <p:tgtEl>
                                          <p:spTgt spid="172034"/>
                                        </p:tgtEl>
                                        <p:attrNameLst>
                                          <p:attrName>ppt_x</p:attrName>
                                        </p:attrNameLst>
                                      </p:cBhvr>
                                      <p:tavLst>
                                        <p:tav tm="0">
                                          <p:val>
                                            <p:strVal val="#ppt_x"/>
                                          </p:val>
                                        </p:tav>
                                        <p:tav tm="100000">
                                          <p:val>
                                            <p:strVal val="#ppt_x"/>
                                          </p:val>
                                        </p:tav>
                                      </p:tavLst>
                                    </p:anim>
                                    <p:anim calcmode="lin" valueType="num">
                                      <p:cBhvr additive="base">
                                        <p:cTn id="8" dur="1000" fill="hold"/>
                                        <p:tgtEl>
                                          <p:spTgt spid="172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circle(out)">
                                      <p:cBhvr>
                                        <p:cTn id="12" dur="1000"/>
                                        <p:tgtEl>
                                          <p:spTgt spid="28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035">
                                            <p:txEl>
                                              <p:pRg st="0" end="0"/>
                                            </p:txEl>
                                          </p:spTgt>
                                        </p:tgtEl>
                                        <p:attrNameLst>
                                          <p:attrName>style.visibility</p:attrName>
                                        </p:attrNameLst>
                                      </p:cBhvr>
                                      <p:to>
                                        <p:strVal val="visible"/>
                                      </p:to>
                                    </p:set>
                                    <p:animEffect transition="in" filter="dissolve">
                                      <p:cBhvr>
                                        <p:cTn id="17" dur="500"/>
                                        <p:tgtEl>
                                          <p:spTgt spid="17203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172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350" y="228600"/>
            <a:ext cx="9144000" cy="762000"/>
          </a:xfrm>
        </p:spPr>
        <p:txBody>
          <a:bodyPr/>
          <a:lstStyle/>
          <a:p>
            <a:pPr eaLnBrk="1" hangingPunct="1"/>
            <a:r>
              <a:rPr lang="en-US" altLang="en-US" sz="3600" b="1">
                <a:latin typeface="Berlin Sans FB Demi" pitchFamily="34" charset="0"/>
              </a:rPr>
              <a:t>What type of energy is shown below?</a:t>
            </a:r>
          </a:p>
        </p:txBody>
      </p:sp>
      <p:sp>
        <p:nvSpPr>
          <p:cNvPr id="173059" name="Rectangle 3"/>
          <p:cNvSpPr>
            <a:spLocks noGrp="1" noChangeArrowheads="1"/>
          </p:cNvSpPr>
          <p:nvPr>
            <p:ph type="body" sz="half" idx="2"/>
          </p:nvPr>
        </p:nvSpPr>
        <p:spPr>
          <a:xfrm>
            <a:off x="5334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Chemical Energy  (yummy)</a:t>
            </a:r>
          </a:p>
        </p:txBody>
      </p:sp>
      <p:pic>
        <p:nvPicPr>
          <p:cNvPr id="173062" name="Picture 6" descr="tomat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57400" y="1371600"/>
            <a:ext cx="4953000" cy="426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1000" fill="hold"/>
                                        <p:tgtEl>
                                          <p:spTgt spid="173058"/>
                                        </p:tgtEl>
                                        <p:attrNameLst>
                                          <p:attrName>ppt_x</p:attrName>
                                        </p:attrNameLst>
                                      </p:cBhvr>
                                      <p:tavLst>
                                        <p:tav tm="0">
                                          <p:val>
                                            <p:strVal val="#ppt_x"/>
                                          </p:val>
                                        </p:tav>
                                        <p:tav tm="100000">
                                          <p:val>
                                            <p:strVal val="#ppt_x"/>
                                          </p:val>
                                        </p:tav>
                                      </p:tavLst>
                                    </p:anim>
                                    <p:anim calcmode="lin" valueType="num">
                                      <p:cBhvr additive="base">
                                        <p:cTn id="8" dur="1000" fill="hold"/>
                                        <p:tgtEl>
                                          <p:spTgt spid="1730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3062"/>
                                        </p:tgtEl>
                                        <p:attrNameLst>
                                          <p:attrName>style.visibility</p:attrName>
                                        </p:attrNameLst>
                                      </p:cBhvr>
                                      <p:to>
                                        <p:strVal val="visible"/>
                                      </p:to>
                                    </p:set>
                                    <p:animEffect transition="in" filter="circle(out)">
                                      <p:cBhvr>
                                        <p:cTn id="12" dur="10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59">
                                            <p:txEl>
                                              <p:pRg st="0" end="0"/>
                                            </p:txEl>
                                          </p:spTgt>
                                        </p:tgtEl>
                                        <p:attrNameLst>
                                          <p:attrName>style.visibility</p:attrName>
                                        </p:attrNameLst>
                                      </p:cBhvr>
                                      <p:to>
                                        <p:strVal val="visible"/>
                                      </p:to>
                                    </p:set>
                                    <p:animEffect transition="in" filter="dissolve">
                                      <p:cBhvr>
                                        <p:cTn id="17" dur="500"/>
                                        <p:tgtEl>
                                          <p:spTgt spid="17305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types of energy are shown below?</a:t>
            </a:r>
          </a:p>
        </p:txBody>
      </p:sp>
      <p:sp>
        <p:nvSpPr>
          <p:cNvPr id="166918" name="Rectangle 6"/>
          <p:cNvSpPr>
            <a:spLocks noGrp="1" noChangeArrowheads="1"/>
          </p:cNvSpPr>
          <p:nvPr>
            <p:ph type="body" sz="half" idx="2"/>
          </p:nvPr>
        </p:nvSpPr>
        <p:spPr>
          <a:xfrm>
            <a:off x="0" y="5334000"/>
            <a:ext cx="9144000" cy="1295400"/>
          </a:xfrm>
        </p:spPr>
        <p:txBody>
          <a:bodyPr/>
          <a:lstStyle/>
          <a:p>
            <a:pPr marL="0" indent="0" algn="ctr" eaLnBrk="1" hangingPunct="1">
              <a:lnSpc>
                <a:spcPct val="90000"/>
              </a:lnSpc>
              <a:buFontTx/>
              <a:buNone/>
            </a:pPr>
            <a:r>
              <a:rPr lang="en-US" altLang="en-US" sz="3600">
                <a:solidFill>
                  <a:srgbClr val="660066"/>
                </a:solidFill>
                <a:latin typeface="Berlin Sans FB Demi" pitchFamily="34" charset="0"/>
              </a:rPr>
              <a:t>Mechanical and Thermal Energy</a:t>
            </a:r>
          </a:p>
          <a:p>
            <a:pPr marL="0" indent="0" algn="ctr" eaLnBrk="1" hangingPunct="1">
              <a:lnSpc>
                <a:spcPct val="90000"/>
              </a:lnSpc>
              <a:buFontTx/>
              <a:buNone/>
            </a:pPr>
            <a:r>
              <a:rPr lang="en-US" altLang="en-US" sz="3600">
                <a:solidFill>
                  <a:srgbClr val="660066"/>
                </a:solidFill>
                <a:latin typeface="Berlin Sans FB Demi" pitchFamily="34" charset="0"/>
              </a:rPr>
              <a:t>(Friction causes thermal energy)</a:t>
            </a:r>
          </a:p>
        </p:txBody>
      </p:sp>
      <p:pic>
        <p:nvPicPr>
          <p:cNvPr id="166919" name="Picture 7" descr="thermal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1295400"/>
            <a:ext cx="7772400" cy="3990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1000" fill="hold"/>
                                        <p:tgtEl>
                                          <p:spTgt spid="166916"/>
                                        </p:tgtEl>
                                        <p:attrNameLst>
                                          <p:attrName>ppt_x</p:attrName>
                                        </p:attrNameLst>
                                      </p:cBhvr>
                                      <p:tavLst>
                                        <p:tav tm="0">
                                          <p:val>
                                            <p:strVal val="#ppt_x"/>
                                          </p:val>
                                        </p:tav>
                                        <p:tav tm="100000">
                                          <p:val>
                                            <p:strVal val="#ppt_x"/>
                                          </p:val>
                                        </p:tav>
                                      </p:tavLst>
                                    </p:anim>
                                    <p:anim calcmode="lin" valueType="num">
                                      <p:cBhvr additive="base">
                                        <p:cTn id="8" dur="1000" fill="hold"/>
                                        <p:tgtEl>
                                          <p:spTgt spid="166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6" presetClass="entr" presetSubtype="32" fill="hold" nodeType="after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circle(out)">
                                      <p:cBhvr>
                                        <p:cTn id="12" dur="1000"/>
                                        <p:tgtEl>
                                          <p:spTgt spid="166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6918">
                                            <p:txEl>
                                              <p:pRg st="0" end="0"/>
                                            </p:txEl>
                                          </p:spTgt>
                                        </p:tgtEl>
                                        <p:attrNameLst>
                                          <p:attrName>style.visibility</p:attrName>
                                        </p:attrNameLst>
                                      </p:cBhvr>
                                      <p:to>
                                        <p:strVal val="visible"/>
                                      </p:to>
                                    </p:set>
                                    <p:animEffect transition="in" filter="dissolve">
                                      <p:cBhvr>
                                        <p:cTn id="17" dur="500"/>
                                        <p:tgtEl>
                                          <p:spTgt spid="16691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66918">
                                            <p:txEl>
                                              <p:pRg st="1" end="1"/>
                                            </p:txEl>
                                          </p:spTgt>
                                        </p:tgtEl>
                                        <p:attrNameLst>
                                          <p:attrName>style.visibility</p:attrName>
                                        </p:attrNameLst>
                                      </p:cBhvr>
                                      <p:to>
                                        <p:strVal val="visible"/>
                                      </p:to>
                                    </p:set>
                                    <p:animEffect transition="in" filter="dissolve">
                                      <p:cBhvr>
                                        <p:cTn id="20" dur="500"/>
                                        <p:tgtEl>
                                          <p:spTgt spid="166918">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87325" y="457200"/>
            <a:ext cx="8802688" cy="2895600"/>
          </a:xfrm>
        </p:spPr>
        <p:txBody>
          <a:bodyPr/>
          <a:lstStyle/>
          <a:p>
            <a:r>
              <a:rPr lang="en-US" altLang="en-US" sz="4700">
                <a:latin typeface="Berlin Sans FB Demi" pitchFamily="34" charset="0"/>
              </a:rPr>
              <a:t>In the world around you, energy is transforming continually between one form and another.</a:t>
            </a:r>
          </a:p>
        </p:txBody>
      </p:sp>
      <p:sp>
        <p:nvSpPr>
          <p:cNvPr id="33795" name="Title 1"/>
          <p:cNvSpPr txBox="1">
            <a:spLocks/>
          </p:cNvSpPr>
          <p:nvPr/>
        </p:nvSpPr>
        <p:spPr bwMode="auto">
          <a:xfrm>
            <a:off x="0" y="41148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700">
                <a:solidFill>
                  <a:schemeClr val="tx2"/>
                </a:solidFill>
                <a:latin typeface="Berlin Sans FB Demi" pitchFamily="34" charset="0"/>
              </a:rPr>
              <a:t>Often, one form of energy changes into more than one form.</a:t>
            </a:r>
          </a:p>
        </p:txBody>
      </p:sp>
    </p:spTree>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8600" y="685800"/>
            <a:ext cx="8802688" cy="2895600"/>
          </a:xfrm>
        </p:spPr>
        <p:txBody>
          <a:bodyPr/>
          <a:lstStyle/>
          <a:p>
            <a:r>
              <a:rPr lang="en-US" altLang="en-US" sz="4700" dirty="0">
                <a:latin typeface="Berlin Sans FB Demi" pitchFamily="34" charset="0"/>
              </a:rPr>
              <a:t>According to the Law of Conservation of Energy, </a:t>
            </a:r>
            <a:r>
              <a:rPr lang="en-US" altLang="en-US" sz="4700" dirty="0">
                <a:solidFill>
                  <a:srgbClr val="FF0000"/>
                </a:solidFill>
                <a:latin typeface="Berlin Sans FB Demi" pitchFamily="34" charset="0"/>
              </a:rPr>
              <a:t>energy is never created or destroyed, it just changes its form.</a:t>
            </a:r>
          </a:p>
        </p:txBody>
      </p:sp>
      <p:sp>
        <p:nvSpPr>
          <p:cNvPr id="5" name="Rectangle 4"/>
          <p:cNvSpPr/>
          <p:nvPr/>
        </p:nvSpPr>
        <p:spPr>
          <a:xfrm>
            <a:off x="304800" y="4191000"/>
            <a:ext cx="8458200" cy="1569660"/>
          </a:xfrm>
          <a:prstGeom prst="rect">
            <a:avLst/>
          </a:prstGeom>
        </p:spPr>
        <p:txBody>
          <a:bodyPr>
            <a:spAutoFit/>
          </a:bodyPr>
          <a:lstStyle/>
          <a:p>
            <a:pPr algn="ctr">
              <a:defRPr/>
            </a:pPr>
            <a:r>
              <a:rPr lang="en-US" sz="3200" dirty="0"/>
              <a:t>Demonstration of the Law of Conservation of Energy: </a:t>
            </a:r>
            <a:r>
              <a:rPr lang="en-US" sz="3200" dirty="0">
                <a:ln>
                  <a:solidFill>
                    <a:schemeClr val="tx1"/>
                  </a:solidFill>
                </a:ln>
                <a:solidFill>
                  <a:srgbClr val="000000"/>
                </a:solidFill>
                <a:hlinkClick r:id="rId3"/>
              </a:rPr>
              <a:t>Exploratorium: Science of Baseball – “</a:t>
            </a:r>
            <a:r>
              <a:rPr lang="en-US" sz="3200" dirty="0" err="1">
                <a:ln>
                  <a:solidFill>
                    <a:schemeClr val="tx1"/>
                  </a:solidFill>
                </a:ln>
                <a:solidFill>
                  <a:srgbClr val="000000"/>
                </a:solidFill>
                <a:hlinkClick r:id="rId3"/>
              </a:rPr>
              <a:t>Baseketball</a:t>
            </a:r>
            <a:r>
              <a:rPr lang="en-US" sz="3200" dirty="0">
                <a:ln>
                  <a:solidFill>
                    <a:schemeClr val="tx1"/>
                  </a:solidFill>
                </a:ln>
                <a:solidFill>
                  <a:srgbClr val="000000"/>
                </a:solidFill>
                <a:hlinkClick r:id="rId3"/>
              </a:rPr>
              <a:t> a Physicist Party Trick” </a:t>
            </a:r>
            <a:endParaRPr lang="en-US" sz="3200" dirty="0">
              <a:ln>
                <a:solidFill>
                  <a:schemeClr val="tx1"/>
                </a:solidFill>
              </a:ln>
              <a:solidFill>
                <a:srgbClr val="000000"/>
              </a:solidFill>
            </a:endParaRPr>
          </a:p>
        </p:txBody>
      </p:sp>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Heat (Thermal) Energy</a:t>
            </a:r>
          </a:p>
        </p:txBody>
      </p:sp>
      <p:sp>
        <p:nvSpPr>
          <p:cNvPr id="35843" name="Content Placeholder 2"/>
          <p:cNvSpPr>
            <a:spLocks noGrp="1"/>
          </p:cNvSpPr>
          <p:nvPr>
            <p:ph idx="1"/>
          </p:nvPr>
        </p:nvSpPr>
        <p:spPr>
          <a:xfrm>
            <a:off x="381000" y="1905000"/>
            <a:ext cx="8534400" cy="4648200"/>
          </a:xfrm>
        </p:spPr>
        <p:txBody>
          <a:bodyPr/>
          <a:lstStyle/>
          <a:p>
            <a:r>
              <a:rPr lang="en-US" altLang="en-US" sz="2800" dirty="0">
                <a:latin typeface="Berlin Sans FB Demi" pitchFamily="34" charset="0"/>
              </a:rPr>
              <a:t>When an object is heated to a high temperature, it glows and gives off heat. Therefore, some thermal energy is converted to light (radiant) energy</a:t>
            </a:r>
          </a:p>
          <a:p>
            <a:r>
              <a:rPr lang="en-US" altLang="en-US" sz="2800" dirty="0">
                <a:solidFill>
                  <a:srgbClr val="FF0000"/>
                </a:solidFill>
                <a:latin typeface="Berlin Sans FB Demi" pitchFamily="34" charset="0"/>
              </a:rPr>
              <a:t>A fire or a flame converts heat (thermal) energy to light (radiant) energy</a:t>
            </a:r>
          </a:p>
          <a:p>
            <a:r>
              <a:rPr lang="en-US" altLang="en-US" sz="2800" dirty="0">
                <a:solidFill>
                  <a:srgbClr val="FF0000"/>
                </a:solidFill>
                <a:latin typeface="Berlin Sans FB Demi" pitchFamily="34" charset="0"/>
              </a:rPr>
              <a:t>Energy in the form of heat is almost always one of the products of an energy transformation.</a:t>
            </a:r>
          </a:p>
          <a:p>
            <a:r>
              <a:rPr lang="en-US" altLang="en-US" sz="2800" dirty="0">
                <a:solidFill>
                  <a:srgbClr val="FF0000"/>
                </a:solidFill>
                <a:latin typeface="Berlin Sans FB Demi" pitchFamily="34" charset="0"/>
              </a:rPr>
              <a:t>For example, when people exercise, when cars run, when a light is turned on, heat is produced.</a:t>
            </a:r>
          </a:p>
          <a:p>
            <a:endParaRPr lang="en-US" altLang="en-US" sz="2800" dirty="0">
              <a:solidFill>
                <a:srgbClr val="FF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anim calcmode="lin" valueType="num">
                                      <p:cBhvr>
                                        <p:cTn id="8" dur="500" fill="hold"/>
                                        <p:tgtEl>
                                          <p:spTgt spid="35842"/>
                                        </p:tgtEl>
                                        <p:attrNameLst>
                                          <p:attrName>ppt_x</p:attrName>
                                        </p:attrNameLst>
                                      </p:cBhvr>
                                      <p:tavLst>
                                        <p:tav tm="0">
                                          <p:val>
                                            <p:strVal val="#ppt_x"/>
                                          </p:val>
                                        </p:tav>
                                        <p:tav tm="100000">
                                          <p:val>
                                            <p:strVal val="#ppt_x"/>
                                          </p:val>
                                        </p:tav>
                                      </p:tavLst>
                                    </p:anim>
                                    <p:anim calcmode="lin" valueType="num">
                                      <p:cBhvr>
                                        <p:cTn id="9" dur="5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500"/>
                                        <p:tgtEl>
                                          <p:spTgt spid="35843">
                                            <p:txEl>
                                              <p:pRg st="3" end="3"/>
                                            </p:txEl>
                                          </p:spTgt>
                                        </p:tgtEl>
                                      </p:cBhvr>
                                    </p:animEffect>
                                    <p:anim calcmode="lin" valueType="num">
                                      <p:cBhvr>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Chemical Energy</a:t>
            </a:r>
          </a:p>
        </p:txBody>
      </p:sp>
      <p:sp>
        <p:nvSpPr>
          <p:cNvPr id="36867" name="Content Placeholder 2"/>
          <p:cNvSpPr>
            <a:spLocks noGrp="1"/>
          </p:cNvSpPr>
          <p:nvPr>
            <p:ph idx="1"/>
          </p:nvPr>
        </p:nvSpPr>
        <p:spPr>
          <a:xfrm>
            <a:off x="457200" y="1752600"/>
            <a:ext cx="8305800" cy="4648200"/>
          </a:xfrm>
        </p:spPr>
        <p:txBody>
          <a:bodyPr/>
          <a:lstStyle/>
          <a:p>
            <a:r>
              <a:rPr lang="en-US" altLang="en-US" sz="2800" dirty="0">
                <a:solidFill>
                  <a:srgbClr val="FF0000"/>
                </a:solidFill>
                <a:latin typeface="Berlin Sans FB Demi" pitchFamily="34" charset="0"/>
              </a:rPr>
              <a:t>Inside your body, chemical energy is transformed into mechanical energy (kinetic energy)</a:t>
            </a:r>
          </a:p>
          <a:p>
            <a:r>
              <a:rPr lang="en-US" altLang="en-US" sz="2800" dirty="0">
                <a:solidFill>
                  <a:srgbClr val="FF0000"/>
                </a:solidFill>
                <a:latin typeface="Berlin Sans FB Demi" pitchFamily="34" charset="0"/>
              </a:rPr>
              <a:t>Batteries, wood, matches, fireworks, fossil fuels, etc. are forms of chemical energy that are converted into other forms once used or burned</a:t>
            </a:r>
          </a:p>
          <a:p>
            <a:r>
              <a:rPr lang="en-US" altLang="en-US" sz="2800" dirty="0">
                <a:latin typeface="Berlin Sans FB Demi" pitchFamily="34" charset="0"/>
              </a:rPr>
              <a:t>The matter contained in living organisms has chemical energy. When organisms die, this chemical energy is broken down and converted to other chemical compounds. In this process, thermal energy is released.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a:p>
        </p:txBody>
      </p:sp>
      <p:sp>
        <p:nvSpPr>
          <p:cNvPr id="11267" name="Content Placeholder 2"/>
          <p:cNvSpPr>
            <a:spLocks noGrp="1"/>
          </p:cNvSpPr>
          <p:nvPr>
            <p:ph idx="1"/>
          </p:nvPr>
        </p:nvSpPr>
        <p:spPr/>
        <p:txBody>
          <a:bodyPr/>
          <a:lstStyle/>
          <a:p>
            <a:pPr marL="0" indent="0">
              <a:buFontTx/>
              <a:buNone/>
            </a:pPr>
            <a:endParaRPr lang="en-US" altLang="en-US"/>
          </a:p>
        </p:txBody>
      </p:sp>
      <p:pic>
        <p:nvPicPr>
          <p:cNvPr id="11268" name="Picture 2" descr="C:\Users\bullochsl\AppData\Local\Microsoft\Windows\Temporary Internet Files\Content.IE5\T6KH9PB4\qrcode.299472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81200"/>
            <a:ext cx="3009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Light (Radiant) Energy</a:t>
            </a:r>
          </a:p>
        </p:txBody>
      </p:sp>
      <p:sp>
        <p:nvSpPr>
          <p:cNvPr id="37891" name="Content Placeholder 2"/>
          <p:cNvSpPr>
            <a:spLocks noGrp="1"/>
          </p:cNvSpPr>
          <p:nvPr>
            <p:ph idx="1"/>
          </p:nvPr>
        </p:nvSpPr>
        <p:spPr>
          <a:xfrm>
            <a:off x="457200" y="1752600"/>
            <a:ext cx="8534400" cy="5105400"/>
          </a:xfrm>
        </p:spPr>
        <p:txBody>
          <a:bodyPr/>
          <a:lstStyle/>
          <a:p>
            <a:r>
              <a:rPr lang="en-US" altLang="en-US" sz="2800" dirty="0">
                <a:solidFill>
                  <a:srgbClr val="FF0000"/>
                </a:solidFill>
                <a:latin typeface="Berlin Sans FB Demi" pitchFamily="34" charset="0"/>
              </a:rPr>
              <a:t>Plants use light (radiant) energy to make chemical energy. [remember Photosynthesis]</a:t>
            </a:r>
          </a:p>
          <a:p>
            <a:r>
              <a:rPr lang="en-US" altLang="en-US" sz="2800" dirty="0">
                <a:solidFill>
                  <a:srgbClr val="FF0000"/>
                </a:solidFill>
                <a:latin typeface="Berlin Sans FB Demi" pitchFamily="34" charset="0"/>
              </a:rPr>
              <a:t>The chemical energy in food is then changed into another kind of chemical energy that your body can use. [remember cellular respiration]</a:t>
            </a:r>
          </a:p>
          <a:p>
            <a:r>
              <a:rPr lang="en-US" altLang="en-US" sz="2800" dirty="0">
                <a:solidFill>
                  <a:srgbClr val="FF0000"/>
                </a:solidFill>
                <a:latin typeface="Berlin Sans FB Demi" pitchFamily="34" charset="0"/>
              </a:rPr>
              <a:t>Your body then uses that energy to give you mechanical energy [kinetic and potential energy]</a:t>
            </a:r>
          </a:p>
          <a:p>
            <a:r>
              <a:rPr lang="en-US" altLang="en-US" sz="2800" dirty="0">
                <a:solidFill>
                  <a:srgbClr val="FF0000"/>
                </a:solidFill>
                <a:latin typeface="Berlin Sans FB Demi" pitchFamily="34" charset="0"/>
              </a:rPr>
              <a:t>Also, the light (radiant) energy converted into chemical energy in say a tree can then be changed into thermal energy when you burn the tree’s wood.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anim calcmode="lin" valueType="num">
                                      <p:cBhvr>
                                        <p:cTn id="8" dur="500" fill="hold"/>
                                        <p:tgtEl>
                                          <p:spTgt spid="37890"/>
                                        </p:tgtEl>
                                        <p:attrNameLst>
                                          <p:attrName>ppt_x</p:attrName>
                                        </p:attrNameLst>
                                      </p:cBhvr>
                                      <p:tavLst>
                                        <p:tav tm="0">
                                          <p:val>
                                            <p:strVal val="#ppt_x"/>
                                          </p:val>
                                        </p:tav>
                                        <p:tav tm="100000">
                                          <p:val>
                                            <p:strVal val="#ppt_x"/>
                                          </p:val>
                                        </p:tav>
                                      </p:tavLst>
                                    </p:anim>
                                    <p:anim calcmode="lin" valueType="num">
                                      <p:cBhvr>
                                        <p:cTn id="9" dur="5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500"/>
                                        <p:tgtEl>
                                          <p:spTgt spid="37891">
                                            <p:txEl>
                                              <p:pRg st="0" end="0"/>
                                            </p:txEl>
                                          </p:spTgt>
                                        </p:tgtEl>
                                      </p:cBhvr>
                                    </p:animEffect>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500"/>
                                        <p:tgtEl>
                                          <p:spTgt spid="37891">
                                            <p:txEl>
                                              <p:pRg st="1" end="1"/>
                                            </p:txEl>
                                          </p:spTgt>
                                        </p:tgtEl>
                                      </p:cBhvr>
                                    </p:animEffect>
                                    <p:anim calcmode="lin" valueType="num">
                                      <p:cBhvr>
                                        <p:cTn id="2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500"/>
                                        <p:tgtEl>
                                          <p:spTgt spid="37891">
                                            <p:txEl>
                                              <p:pRg st="2" end="2"/>
                                            </p:txEl>
                                          </p:spTgt>
                                        </p:tgtEl>
                                      </p:cBhvr>
                                    </p:animEffec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500"/>
                                        <p:tgtEl>
                                          <p:spTgt spid="37891">
                                            <p:txEl>
                                              <p:pRg st="3" end="3"/>
                                            </p:txEl>
                                          </p:spTgt>
                                        </p:tgtEl>
                                      </p:cBhvr>
                                    </p:animEffect>
                                    <p:anim calcmode="lin" valueType="num">
                                      <p:cBhvr>
                                        <p:cTn id="3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76200"/>
            <a:ext cx="8991600" cy="838200"/>
          </a:xfrm>
        </p:spPr>
        <p:txBody>
          <a:bodyPr/>
          <a:lstStyle/>
          <a:p>
            <a:r>
              <a:rPr lang="en-US" altLang="en-US" sz="3600">
                <a:latin typeface="Berlin Sans FB Demi" pitchFamily="34" charset="0"/>
              </a:rPr>
              <a:t>Examples of Transforming Electrical Energy</a:t>
            </a:r>
          </a:p>
        </p:txBody>
      </p:sp>
      <p:sp>
        <p:nvSpPr>
          <p:cNvPr id="38915" name="Content Placeholder 2"/>
          <p:cNvSpPr>
            <a:spLocks noGrp="1"/>
          </p:cNvSpPr>
          <p:nvPr>
            <p:ph idx="1"/>
          </p:nvPr>
        </p:nvSpPr>
        <p:spPr>
          <a:xfrm>
            <a:off x="304800" y="838200"/>
            <a:ext cx="8534400" cy="1219200"/>
          </a:xfrm>
        </p:spPr>
        <p:txBody>
          <a:bodyPr/>
          <a:lstStyle/>
          <a:p>
            <a:pPr marL="0" indent="0" algn="ctr">
              <a:buFontTx/>
              <a:buNone/>
            </a:pPr>
            <a:r>
              <a:rPr lang="en-US" altLang="en-US" sz="2400">
                <a:latin typeface="Berlin Sans FB Demi" pitchFamily="34" charset="0"/>
              </a:rPr>
              <a:t>Every time you plug something into a wall outlet, you are using electrical energy and that electrical energy is transformed into other forms of energy</a:t>
            </a:r>
            <a:endParaRPr lang="en-US" altLang="en-US" sz="2800">
              <a:latin typeface="Berlin Sans FB Demi" pitchFamily="34" charset="0"/>
            </a:endParaRPr>
          </a:p>
        </p:txBody>
      </p:sp>
      <p:pic>
        <p:nvPicPr>
          <p:cNvPr id="38916" name="Picture 2" descr="Alarm clocks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29200"/>
            <a:ext cx="1371600"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3"/>
          <p:cNvSpPr txBox="1">
            <a:spLocks noChangeArrowheads="1"/>
          </p:cNvSpPr>
          <p:nvPr/>
        </p:nvSpPr>
        <p:spPr bwMode="auto">
          <a:xfrm>
            <a:off x="4035425" y="54816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Alarm Clock: electrical energy </a:t>
            </a:r>
            <a:r>
              <a:rPr lang="en-US" altLang="en-US" dirty="0">
                <a:solidFill>
                  <a:srgbClr val="FF0000"/>
                </a:solidFill>
                <a:latin typeface="Berlin Sans FB Demi" pitchFamily="34" charset="0"/>
                <a:sym typeface="Wingdings" pitchFamily="2" charset="2"/>
              </a:rPr>
              <a:t> light energy and sound energy</a:t>
            </a:r>
            <a:r>
              <a:rPr lang="en-US" altLang="en-US" dirty="0">
                <a:solidFill>
                  <a:srgbClr val="FF0000"/>
                </a:solidFill>
                <a:latin typeface="Berlin Sans FB Demi" pitchFamily="34" charset="0"/>
              </a:rPr>
              <a:t>  </a:t>
            </a:r>
          </a:p>
        </p:txBody>
      </p:sp>
      <p:sp>
        <p:nvSpPr>
          <p:cNvPr id="38918" name="TextBox 7"/>
          <p:cNvSpPr txBox="1">
            <a:spLocks noChangeArrowheads="1"/>
          </p:cNvSpPr>
          <p:nvPr/>
        </p:nvSpPr>
        <p:spPr bwMode="auto">
          <a:xfrm>
            <a:off x="3657600" y="28194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Blender: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a:t>
            </a:r>
            <a:br>
              <a:rPr lang="en-US" altLang="en-US" dirty="0">
                <a:solidFill>
                  <a:srgbClr val="FF0000"/>
                </a:solidFill>
                <a:latin typeface="Berlin Sans FB Demi" pitchFamily="34" charset="0"/>
                <a:sym typeface="Wingdings" pitchFamily="2" charset="2"/>
              </a:rPr>
            </a:br>
            <a:r>
              <a:rPr lang="en-US" altLang="en-US" dirty="0">
                <a:solidFill>
                  <a:srgbClr val="FF0000"/>
                </a:solidFill>
                <a:latin typeface="Berlin Sans FB Demi" pitchFamily="34" charset="0"/>
                <a:sym typeface="Wingdings" pitchFamily="2" charset="2"/>
              </a:rPr>
              <a:t>and sound energy</a:t>
            </a:r>
            <a:r>
              <a:rPr lang="en-US" altLang="en-US" dirty="0">
                <a:solidFill>
                  <a:srgbClr val="FF0000"/>
                </a:solidFill>
                <a:latin typeface="Berlin Sans FB Demi" pitchFamily="34" charset="0"/>
              </a:rPr>
              <a:t>  </a:t>
            </a:r>
          </a:p>
        </p:txBody>
      </p:sp>
      <p:pic>
        <p:nvPicPr>
          <p:cNvPr id="38919" name="Picture 3" descr="C:\Users\ARRINGTONCB\AppData\Local\Microsoft\Windows\Temporary Internet Files\Content.IE5\XYOVBPX2\MC90003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86013"/>
            <a:ext cx="1165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http://www.gifs.net/Animation11/Jobs_and_People/Barbers_and_Beauticians/Woman_wor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101850"/>
            <a:ext cx="1571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0"/>
          <p:cNvSpPr txBox="1">
            <a:spLocks noChangeArrowheads="1"/>
          </p:cNvSpPr>
          <p:nvPr/>
        </p:nvSpPr>
        <p:spPr bwMode="auto">
          <a:xfrm>
            <a:off x="-84138" y="3883025"/>
            <a:ext cx="4191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solidFill>
                  <a:srgbClr val="FF0000"/>
                </a:solidFill>
                <a:latin typeface="Berlin Sans FB Demi" pitchFamily="34" charset="0"/>
              </a:rPr>
              <a:t>Hairdryer: </a:t>
            </a:r>
            <a:br>
              <a:rPr lang="en-US" altLang="en-US" dirty="0">
                <a:solidFill>
                  <a:srgbClr val="FF0000"/>
                </a:solidFill>
                <a:latin typeface="Berlin Sans FB Demi" pitchFamily="34" charset="0"/>
              </a:rPr>
            </a:br>
            <a:r>
              <a:rPr lang="en-US" altLang="en-US" dirty="0">
                <a:solidFill>
                  <a:srgbClr val="FF0000"/>
                </a:solidFill>
                <a:latin typeface="Berlin Sans FB Demi" pitchFamily="34" charset="0"/>
              </a:rPr>
              <a:t>electrical energy </a:t>
            </a:r>
            <a:r>
              <a:rPr lang="en-US" altLang="en-US" dirty="0">
                <a:solidFill>
                  <a:srgbClr val="FF0000"/>
                </a:solidFill>
                <a:latin typeface="Berlin Sans FB Demi" pitchFamily="34" charset="0"/>
                <a:sym typeface="Wingdings" pitchFamily="2" charset="2"/>
              </a:rPr>
              <a:t> mechanical energy, thermal energy,  and sound energy</a:t>
            </a:r>
            <a:r>
              <a:rPr lang="en-US" altLang="en-US" dirty="0">
                <a:solidFill>
                  <a:srgbClr val="FF0000"/>
                </a:solidFill>
                <a:latin typeface="Berlin Sans FB Demi" pitchFamily="34" charset="0"/>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ppt_x</p:attrName>
                                        </p:attrNameLst>
                                      </p:cBhvr>
                                      <p:tavLst>
                                        <p:tav tm="0">
                                          <p:val>
                                            <p:strVal val="#ppt_x"/>
                                          </p:val>
                                        </p:tav>
                                        <p:tav tm="100000">
                                          <p:val>
                                            <p:strVal val="#ppt_x"/>
                                          </p:val>
                                        </p:tav>
                                      </p:tavLst>
                                    </p:anim>
                                    <p:anim calcmode="lin" valueType="num">
                                      <p:cBhvr>
                                        <p:cTn id="9" dur="5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anim calcmode="lin" valueType="num">
                                      <p:cBhvr>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fade">
                                      <p:cBhvr>
                                        <p:cTn id="20" dur="500"/>
                                        <p:tgtEl>
                                          <p:spTgt spid="38920"/>
                                        </p:tgtEl>
                                      </p:cBhvr>
                                    </p:animEffect>
                                    <p:anim calcmode="lin" valueType="num">
                                      <p:cBhvr>
                                        <p:cTn id="21" dur="500" fill="hold"/>
                                        <p:tgtEl>
                                          <p:spTgt spid="38920"/>
                                        </p:tgtEl>
                                        <p:attrNameLst>
                                          <p:attrName>ppt_x</p:attrName>
                                        </p:attrNameLst>
                                      </p:cBhvr>
                                      <p:tavLst>
                                        <p:tav tm="0">
                                          <p:val>
                                            <p:strVal val="#ppt_x"/>
                                          </p:val>
                                        </p:tav>
                                        <p:tav tm="100000">
                                          <p:val>
                                            <p:strVal val="#ppt_x"/>
                                          </p:val>
                                        </p:tav>
                                      </p:tavLst>
                                    </p:anim>
                                    <p:anim calcmode="lin" valueType="num">
                                      <p:cBhvr>
                                        <p:cTn id="22"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fade">
                                      <p:cBhvr>
                                        <p:cTn id="27" dur="500"/>
                                        <p:tgtEl>
                                          <p:spTgt spid="38921"/>
                                        </p:tgtEl>
                                      </p:cBhvr>
                                    </p:animEffect>
                                    <p:anim calcmode="lin" valueType="num">
                                      <p:cBhvr>
                                        <p:cTn id="28" dur="500" fill="hold"/>
                                        <p:tgtEl>
                                          <p:spTgt spid="38921"/>
                                        </p:tgtEl>
                                        <p:attrNameLst>
                                          <p:attrName>ppt_x</p:attrName>
                                        </p:attrNameLst>
                                      </p:cBhvr>
                                      <p:tavLst>
                                        <p:tav tm="0">
                                          <p:val>
                                            <p:strVal val="#ppt_x"/>
                                          </p:val>
                                        </p:tav>
                                        <p:tav tm="100000">
                                          <p:val>
                                            <p:strVal val="#ppt_x"/>
                                          </p:val>
                                        </p:tav>
                                      </p:tavLst>
                                    </p:anim>
                                    <p:anim calcmode="lin" valueType="num">
                                      <p:cBhvr>
                                        <p:cTn id="29" dur="5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fade">
                                      <p:cBhvr>
                                        <p:cTn id="34" dur="500"/>
                                        <p:tgtEl>
                                          <p:spTgt spid="38919"/>
                                        </p:tgtEl>
                                      </p:cBhvr>
                                    </p:animEffect>
                                    <p:anim calcmode="lin" valueType="num">
                                      <p:cBhvr>
                                        <p:cTn id="35" dur="500" fill="hold"/>
                                        <p:tgtEl>
                                          <p:spTgt spid="38919"/>
                                        </p:tgtEl>
                                        <p:attrNameLst>
                                          <p:attrName>ppt_x</p:attrName>
                                        </p:attrNameLst>
                                      </p:cBhvr>
                                      <p:tavLst>
                                        <p:tav tm="0">
                                          <p:val>
                                            <p:strVal val="#ppt_x"/>
                                          </p:val>
                                        </p:tav>
                                        <p:tav tm="100000">
                                          <p:val>
                                            <p:strVal val="#ppt_x"/>
                                          </p:val>
                                        </p:tav>
                                      </p:tavLst>
                                    </p:anim>
                                    <p:anim calcmode="lin" valueType="num">
                                      <p:cBhvr>
                                        <p:cTn id="36" dur="5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fade">
                                      <p:cBhvr>
                                        <p:cTn id="41" dur="500"/>
                                        <p:tgtEl>
                                          <p:spTgt spid="38918"/>
                                        </p:tgtEl>
                                      </p:cBhvr>
                                    </p:animEffect>
                                    <p:anim calcmode="lin" valueType="num">
                                      <p:cBhvr>
                                        <p:cTn id="42" dur="500" fill="hold"/>
                                        <p:tgtEl>
                                          <p:spTgt spid="38918"/>
                                        </p:tgtEl>
                                        <p:attrNameLst>
                                          <p:attrName>ppt_x</p:attrName>
                                        </p:attrNameLst>
                                      </p:cBhvr>
                                      <p:tavLst>
                                        <p:tav tm="0">
                                          <p:val>
                                            <p:strVal val="#ppt_x"/>
                                          </p:val>
                                        </p:tav>
                                        <p:tav tm="100000">
                                          <p:val>
                                            <p:strVal val="#ppt_x"/>
                                          </p:val>
                                        </p:tav>
                                      </p:tavLst>
                                    </p:anim>
                                    <p:anim calcmode="lin" valueType="num">
                                      <p:cBhvr>
                                        <p:cTn id="43" dur="5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500"/>
                                        <p:tgtEl>
                                          <p:spTgt spid="38916"/>
                                        </p:tgtEl>
                                      </p:cBhvr>
                                    </p:animEffect>
                                    <p:anim calcmode="lin" valueType="num">
                                      <p:cBhvr>
                                        <p:cTn id="49" dur="500" fill="hold"/>
                                        <p:tgtEl>
                                          <p:spTgt spid="38916"/>
                                        </p:tgtEl>
                                        <p:attrNameLst>
                                          <p:attrName>ppt_x</p:attrName>
                                        </p:attrNameLst>
                                      </p:cBhvr>
                                      <p:tavLst>
                                        <p:tav tm="0">
                                          <p:val>
                                            <p:strVal val="#ppt_x"/>
                                          </p:val>
                                        </p:tav>
                                        <p:tav tm="100000">
                                          <p:val>
                                            <p:strVal val="#ppt_x"/>
                                          </p:val>
                                        </p:tav>
                                      </p:tavLst>
                                    </p:anim>
                                    <p:anim calcmode="lin" valueType="num">
                                      <p:cBhvr>
                                        <p:cTn id="50" dur="5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917"/>
                                        </p:tgtEl>
                                        <p:attrNameLst>
                                          <p:attrName>style.visibility</p:attrName>
                                        </p:attrNameLst>
                                      </p:cBhvr>
                                      <p:to>
                                        <p:strVal val="visible"/>
                                      </p:to>
                                    </p:set>
                                    <p:animEffect transition="in" filter="fade">
                                      <p:cBhvr>
                                        <p:cTn id="55" dur="500"/>
                                        <p:tgtEl>
                                          <p:spTgt spid="38917"/>
                                        </p:tgtEl>
                                      </p:cBhvr>
                                    </p:animEffect>
                                    <p:anim calcmode="lin" valueType="num">
                                      <p:cBhvr>
                                        <p:cTn id="56" dur="500" fill="hold"/>
                                        <p:tgtEl>
                                          <p:spTgt spid="38917"/>
                                        </p:tgtEl>
                                        <p:attrNameLst>
                                          <p:attrName>ppt_x</p:attrName>
                                        </p:attrNameLst>
                                      </p:cBhvr>
                                      <p:tavLst>
                                        <p:tav tm="0">
                                          <p:val>
                                            <p:strVal val="#ppt_x"/>
                                          </p:val>
                                        </p:tav>
                                        <p:tav tm="100000">
                                          <p:val>
                                            <p:strVal val="#ppt_x"/>
                                          </p:val>
                                        </p:tav>
                                      </p:tavLst>
                                    </p:anim>
                                    <p:anim calcmode="lin" valueType="num">
                                      <p:cBhvr>
                                        <p:cTn id="57" dur="5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P spid="3892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5072063"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p:cNvSpPr>
            <a:spLocks noGrp="1"/>
          </p:cNvSpPr>
          <p:nvPr>
            <p:ph type="title"/>
          </p:nvPr>
        </p:nvSpPr>
        <p:spPr>
          <a:xfrm>
            <a:off x="76200" y="136525"/>
            <a:ext cx="4267200" cy="1844675"/>
          </a:xfrm>
        </p:spPr>
        <p:txBody>
          <a:bodyPr/>
          <a:lstStyle/>
          <a:p>
            <a:r>
              <a:rPr lang="en-US" altLang="en-US" sz="3100">
                <a:latin typeface="Berlin Sans FB Demi" pitchFamily="34" charset="0"/>
              </a:rPr>
              <a:t>Let’s examine the Energy Transformation in riding a bike.</a:t>
            </a:r>
          </a:p>
        </p:txBody>
      </p:sp>
      <p:sp>
        <p:nvSpPr>
          <p:cNvPr id="33796" name="Content Placeholder 2"/>
          <p:cNvSpPr>
            <a:spLocks noGrp="1"/>
          </p:cNvSpPr>
          <p:nvPr>
            <p:ph idx="1"/>
          </p:nvPr>
        </p:nvSpPr>
        <p:spPr>
          <a:xfrm>
            <a:off x="304800" y="2286000"/>
            <a:ext cx="8610600" cy="4419600"/>
          </a:xfrm>
        </p:spPr>
        <p:txBody>
          <a:bodyPr/>
          <a:lstStyle/>
          <a:p>
            <a:pPr>
              <a:defRPr/>
            </a:pPr>
            <a:r>
              <a:rPr lang="en-US" sz="2350" dirty="0">
                <a:solidFill>
                  <a:srgbClr val="FF0000"/>
                </a:solidFill>
                <a:latin typeface="Berlin Sans FB Demi" pitchFamily="34" charset="0"/>
              </a:rPr>
              <a:t>As the rider pedals, her leg muscles transform chemical energy (potential energy stored from the food she ate) into mechanical (kinetic) energy</a:t>
            </a:r>
          </a:p>
          <a:p>
            <a:pPr>
              <a:defRPr/>
            </a:pPr>
            <a:r>
              <a:rPr lang="en-US" sz="2350" dirty="0">
                <a:solidFill>
                  <a:srgbClr val="FF0000"/>
                </a:solidFill>
                <a:latin typeface="Berlin Sans FB Demi" pitchFamily="34" charset="0"/>
              </a:rPr>
              <a:t>The mechanical (kinetic) energy of her leg muscles transforms into mechanical (kinetic energy) of the bicycle as she pedals</a:t>
            </a:r>
          </a:p>
          <a:p>
            <a:pPr>
              <a:defRPr/>
            </a:pPr>
            <a:r>
              <a:rPr lang="en-US" sz="2350" dirty="0">
                <a:solidFill>
                  <a:srgbClr val="FF0000"/>
                </a:solidFill>
                <a:latin typeface="Berlin Sans FB Demi" pitchFamily="34" charset="0"/>
              </a:rPr>
              <a:t>Some of this energy transforms into potential energy as she moves up the hill</a:t>
            </a:r>
          </a:p>
          <a:p>
            <a:pPr>
              <a:defRPr/>
            </a:pPr>
            <a:r>
              <a:rPr lang="en-US" sz="2350" dirty="0">
                <a:latin typeface="Berlin Sans FB Demi" pitchFamily="34" charset="0"/>
              </a:rPr>
              <a:t>Some energy is transformed into thermal energy (her body is warmer because chemical energy is released and because of friction, the mechanical parts of the bicycle are warmer too)</a:t>
            </a:r>
          </a:p>
        </p:txBody>
      </p:sp>
      <p:pic>
        <p:nvPicPr>
          <p:cNvPr id="33797" name="Picture 2" descr="Cyc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457068">
            <a:off x="4673600" y="365125"/>
            <a:ext cx="1047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Effect transition="in" filter="fade">
                                      <p:cBhvr>
                                        <p:cTn id="9" dur="1000"/>
                                        <p:tgtEl>
                                          <p:spTgt spid="33795"/>
                                        </p:tgtEl>
                                      </p:cBhvr>
                                    </p:animEffect>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 calcmode="lin" valueType="num">
                                      <p:cBhvr>
                                        <p:cTn id="22"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3379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p:cTn id="29" dur="1000" fill="hold"/>
                                        <p:tgtEl>
                                          <p:spTgt spid="33796">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3796">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3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796">
                                            <p:txEl>
                                              <p:pRg st="2" end="2"/>
                                            </p:txEl>
                                          </p:spTgt>
                                        </p:tgtEl>
                                        <p:attrNameLst>
                                          <p:attrName>style.visibility</p:attrName>
                                        </p:attrNameLst>
                                      </p:cBhvr>
                                      <p:to>
                                        <p:strVal val="visible"/>
                                      </p:to>
                                    </p:set>
                                    <p:anim calcmode="lin" valueType="num">
                                      <p:cBhvr>
                                        <p:cTn id="36" dur="1000" fill="hold"/>
                                        <p:tgtEl>
                                          <p:spTgt spid="3379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3796">
                                            <p:txEl>
                                              <p:pRg st="2" end="2"/>
                                            </p:txEl>
                                          </p:spTgt>
                                        </p:tgtEl>
                                        <p:attrNameLst>
                                          <p:attrName>ppt_h</p:attrName>
                                        </p:attrNameLst>
                                      </p:cBhvr>
                                      <p:tavLst>
                                        <p:tav tm="0">
                                          <p:val>
                                            <p:fltVal val="0"/>
                                          </p:val>
                                        </p:tav>
                                        <p:tav tm="100000">
                                          <p:val>
                                            <p:strVal val="#ppt_h"/>
                                          </p:val>
                                        </p:tav>
                                      </p:tavLst>
                                    </p:anim>
                                    <p:animEffect transition="in" filter="fade">
                                      <p:cBhvr>
                                        <p:cTn id="38" dur="1000"/>
                                        <p:tgtEl>
                                          <p:spTgt spid="33796">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p:cTn id="43" dur="1000" fill="hold"/>
                                        <p:tgtEl>
                                          <p:spTgt spid="3379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3796">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04800"/>
            <a:ext cx="4800600" cy="1828800"/>
          </a:xfrm>
        </p:spPr>
        <p:txBody>
          <a:bodyPr/>
          <a:lstStyle/>
          <a:p>
            <a:r>
              <a:rPr lang="en-US" altLang="en-US" sz="4800">
                <a:latin typeface="Berlin Sans FB Demi" pitchFamily="34" charset="0"/>
              </a:rPr>
              <a:t>Energy Transformations </a:t>
            </a:r>
            <a:br>
              <a:rPr lang="en-US" altLang="en-US" sz="4800">
                <a:latin typeface="Berlin Sans FB Demi" pitchFamily="34" charset="0"/>
              </a:rPr>
            </a:br>
            <a:r>
              <a:rPr lang="en-US" altLang="en-US" sz="4800">
                <a:latin typeface="Berlin Sans FB Demi" pitchFamily="34" charset="0"/>
              </a:rPr>
              <a:t>in a Car</a:t>
            </a:r>
          </a:p>
        </p:txBody>
      </p:sp>
      <p:sp>
        <p:nvSpPr>
          <p:cNvPr id="39939" name="Content Placeholder 2"/>
          <p:cNvSpPr>
            <a:spLocks noGrp="1"/>
          </p:cNvSpPr>
          <p:nvPr>
            <p:ph idx="1"/>
          </p:nvPr>
        </p:nvSpPr>
        <p:spPr>
          <a:xfrm>
            <a:off x="381000" y="2514600"/>
            <a:ext cx="8543925" cy="4419600"/>
          </a:xfrm>
        </p:spPr>
        <p:txBody>
          <a:bodyPr/>
          <a:lstStyle/>
          <a:p>
            <a:r>
              <a:rPr lang="en-US" altLang="en-US" sz="3000" dirty="0">
                <a:solidFill>
                  <a:srgbClr val="FF0000"/>
                </a:solidFill>
                <a:latin typeface="Berlin Sans FB Demi" pitchFamily="34" charset="0"/>
              </a:rPr>
              <a:t>A car engine transforms the chemical energy in gasoline into mechanical energy (kinetic and potential energy)</a:t>
            </a:r>
          </a:p>
          <a:p>
            <a:r>
              <a:rPr lang="en-US" altLang="en-US" sz="3000" dirty="0">
                <a:solidFill>
                  <a:srgbClr val="FF0000"/>
                </a:solidFill>
                <a:latin typeface="Berlin Sans FB Demi" pitchFamily="34" charset="0"/>
              </a:rPr>
              <a:t>Not all of the chemical energy is converted into mechanical energy. Some is converted into thermal energy, and the engine becomes hot.</a:t>
            </a:r>
          </a:p>
          <a:p>
            <a:r>
              <a:rPr lang="en-US" altLang="en-US" sz="3000" dirty="0">
                <a:solidFill>
                  <a:srgbClr val="FF0000"/>
                </a:solidFill>
                <a:latin typeface="Berlin Sans FB Demi" pitchFamily="34" charset="0"/>
              </a:rPr>
              <a:t>The chemical energy in the car battery is also transformed into other forms of energy</a:t>
            </a:r>
          </a:p>
        </p:txBody>
      </p:sp>
      <p:pic>
        <p:nvPicPr>
          <p:cNvPr id="39940" name="Picture 2" descr="Car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533400"/>
            <a:ext cx="35147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000" fill="hold"/>
                                        <p:tgtEl>
                                          <p:spTgt spid="39940"/>
                                        </p:tgtEl>
                                        <p:attrNameLst>
                                          <p:attrName>ppt_x</p:attrName>
                                        </p:attrNameLst>
                                      </p:cBhvr>
                                      <p:tavLst>
                                        <p:tav tm="0">
                                          <p:val>
                                            <p:strVal val="0-#ppt_w/2"/>
                                          </p:val>
                                        </p:tav>
                                        <p:tav tm="100000">
                                          <p:val>
                                            <p:strVal val="#ppt_x"/>
                                          </p:val>
                                        </p:tav>
                                      </p:tavLst>
                                    </p:anim>
                                    <p:anim calcmode="lin" valueType="num">
                                      <p:cBhvr additive="base">
                                        <p:cTn id="8" dur="1000" fill="hold"/>
                                        <p:tgtEl>
                                          <p:spTgt spid="399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50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1000" fill="hold"/>
                                        <p:tgtEl>
                                          <p:spTgt spid="39938"/>
                                        </p:tgtEl>
                                        <p:attrNameLst>
                                          <p:attrName>ppt_w</p:attrName>
                                        </p:attrNameLst>
                                      </p:cBhvr>
                                      <p:tavLst>
                                        <p:tav tm="0">
                                          <p:val>
                                            <p:fltVal val="0"/>
                                          </p:val>
                                        </p:tav>
                                        <p:tav tm="100000">
                                          <p:val>
                                            <p:strVal val="#ppt_w"/>
                                          </p:val>
                                        </p:tav>
                                      </p:tavLst>
                                    </p:anim>
                                    <p:anim calcmode="lin" valueType="num">
                                      <p:cBhvr>
                                        <p:cTn id="13" dur="1000" fill="hold"/>
                                        <p:tgtEl>
                                          <p:spTgt spid="39938"/>
                                        </p:tgtEl>
                                        <p:attrNameLst>
                                          <p:attrName>ppt_h</p:attrName>
                                        </p:attrNameLst>
                                      </p:cBhvr>
                                      <p:tavLst>
                                        <p:tav tm="0">
                                          <p:val>
                                            <p:fltVal val="0"/>
                                          </p:val>
                                        </p:tav>
                                        <p:tav tm="100000">
                                          <p:val>
                                            <p:strVal val="#ppt_h"/>
                                          </p:val>
                                        </p:tav>
                                      </p:tavLst>
                                    </p:anim>
                                    <p:animEffect transition="in" filter="fade">
                                      <p:cBhvr>
                                        <p:cTn id="14" dur="1000"/>
                                        <p:tgtEl>
                                          <p:spTgt spid="399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939">
                                            <p:txEl>
                                              <p:pRg st="0" end="0"/>
                                            </p:txEl>
                                          </p:spTgt>
                                        </p:tgtEl>
                                        <p:attrNameLst>
                                          <p:attrName>style.visibility</p:attrName>
                                        </p:attrNameLst>
                                      </p:cBhvr>
                                      <p:to>
                                        <p:strVal val="visible"/>
                                      </p:to>
                                    </p:set>
                                    <p:anim calcmode="lin" valueType="num">
                                      <p:cBhvr>
                                        <p:cTn id="19"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99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p:cTn id="26"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993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939">
                                            <p:txEl>
                                              <p:pRg st="2" end="2"/>
                                            </p:txEl>
                                          </p:spTgt>
                                        </p:tgtEl>
                                        <p:attrNameLst>
                                          <p:attrName>style.visibility</p:attrName>
                                        </p:attrNameLst>
                                      </p:cBhvr>
                                      <p:to>
                                        <p:strVal val="visible"/>
                                      </p:to>
                                    </p:set>
                                    <p:anim calcmode="lin" valueType="num">
                                      <p:cBhvr>
                                        <p:cTn id="33"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ntiac-Solstice-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10850563"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body" idx="1"/>
          </p:nvPr>
        </p:nvSpPr>
        <p:spPr>
          <a:xfrm>
            <a:off x="152400" y="381000"/>
            <a:ext cx="9144000" cy="2209800"/>
          </a:xfrm>
        </p:spPr>
        <p:txBody>
          <a:bodyPr/>
          <a:lstStyle/>
          <a:p>
            <a:pPr marL="0" indent="0" algn="ctr" eaLnBrk="1" hangingPunct="1">
              <a:buFontTx/>
              <a:buNone/>
            </a:pPr>
            <a:r>
              <a:rPr lang="en-US" altLang="en-US" sz="4400">
                <a:solidFill>
                  <a:schemeClr val="bg1"/>
                </a:solidFill>
                <a:latin typeface="Berlin Sans FB Demi" pitchFamily="34" charset="0"/>
              </a:rPr>
              <a:t>Identify other energy transformations that you can observe in a car.  </a:t>
            </a:r>
          </a:p>
        </p:txBody>
      </p:sp>
      <p:pic>
        <p:nvPicPr>
          <p:cNvPr id="179205" name="Andy Hui, Kelly Chan - Generate Electricity Myself.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04" fill="hold"/>
                                        <p:tgtEl>
                                          <p:spTgt spid="179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920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0226" name="Picture 2" descr="85R5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28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en-US"/>
              <a:t>Energy Transfer</a:t>
            </a:r>
          </a:p>
        </p:txBody>
      </p:sp>
      <p:pic>
        <p:nvPicPr>
          <p:cNvPr id="180228" name="Picture 4" descr="Car headlights BB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0292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pno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480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car-batte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667000"/>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Car%20animatio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2667000"/>
            <a:ext cx="36195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Text Box 8"/>
          <p:cNvSpPr txBox="1">
            <a:spLocks noChangeArrowheads="1"/>
          </p:cNvSpPr>
          <p:nvPr/>
        </p:nvSpPr>
        <p:spPr bwMode="auto">
          <a:xfrm>
            <a:off x="288925" y="4230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Chemical</a:t>
            </a:r>
          </a:p>
        </p:txBody>
      </p:sp>
      <p:sp>
        <p:nvSpPr>
          <p:cNvPr id="180233" name="Text Box 9"/>
          <p:cNvSpPr txBox="1">
            <a:spLocks noChangeArrowheads="1"/>
          </p:cNvSpPr>
          <p:nvPr/>
        </p:nvSpPr>
        <p:spPr bwMode="auto">
          <a:xfrm>
            <a:off x="1965325" y="3087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4" name="Rectangle 10"/>
          <p:cNvSpPr>
            <a:spLocks noChangeArrowheads="1"/>
          </p:cNvSpPr>
          <p:nvPr/>
        </p:nvSpPr>
        <p:spPr bwMode="auto">
          <a:xfrm rot="-1498140">
            <a:off x="1066800" y="1981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5" name="Rectangle 11"/>
          <p:cNvSpPr>
            <a:spLocks noChangeArrowheads="1"/>
          </p:cNvSpPr>
          <p:nvPr/>
        </p:nvSpPr>
        <p:spPr bwMode="auto">
          <a:xfrm rot="1882380">
            <a:off x="1524000" y="48799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6" name="Text Box 12"/>
          <p:cNvSpPr txBox="1">
            <a:spLocks noChangeArrowheads="1"/>
          </p:cNvSpPr>
          <p:nvPr/>
        </p:nvSpPr>
        <p:spPr bwMode="auto">
          <a:xfrm>
            <a:off x="6080125" y="1182688"/>
            <a:ext cx="204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Sound</a:t>
            </a:r>
          </a:p>
          <a:p>
            <a:pPr eaLnBrk="1" hangingPunct="1"/>
            <a:r>
              <a:rPr lang="en-US" altLang="en-US" sz="2400" b="1">
                <a:cs typeface="Arial" charset="0"/>
              </a:rPr>
              <a:t>(mechanical)</a:t>
            </a:r>
          </a:p>
        </p:txBody>
      </p:sp>
      <p:sp>
        <p:nvSpPr>
          <p:cNvPr id="180237" name="Text Box 13"/>
          <p:cNvSpPr txBox="1">
            <a:spLocks noChangeArrowheads="1"/>
          </p:cNvSpPr>
          <p:nvPr/>
        </p:nvSpPr>
        <p:spPr bwMode="auto">
          <a:xfrm>
            <a:off x="5394325" y="53736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Light</a:t>
            </a:r>
          </a:p>
          <a:p>
            <a:pPr eaLnBrk="1" hangingPunct="1"/>
            <a:r>
              <a:rPr lang="en-US" altLang="en-US" sz="2400" b="1">
                <a:cs typeface="Arial" charset="0"/>
              </a:rPr>
              <a:t>(Electromagnetic)</a:t>
            </a:r>
          </a:p>
        </p:txBody>
      </p:sp>
      <p:sp>
        <p:nvSpPr>
          <p:cNvPr id="180238" name="Text Box 14"/>
          <p:cNvSpPr txBox="1">
            <a:spLocks noChangeArrowheads="1"/>
          </p:cNvSpPr>
          <p:nvPr/>
        </p:nvSpPr>
        <p:spPr bwMode="auto">
          <a:xfrm>
            <a:off x="3641725" y="2554288"/>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Thermal</a:t>
            </a:r>
          </a:p>
        </p:txBody>
      </p:sp>
      <p:sp>
        <p:nvSpPr>
          <p:cNvPr id="180239" name="Text Box 15"/>
          <p:cNvSpPr txBox="1">
            <a:spLocks noChangeArrowheads="1"/>
          </p:cNvSpPr>
          <p:nvPr/>
        </p:nvSpPr>
        <p:spPr bwMode="auto">
          <a:xfrm>
            <a:off x="5029200" y="2819400"/>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Mechanical</a:t>
            </a:r>
          </a:p>
        </p:txBody>
      </p:sp>
      <p:sp>
        <p:nvSpPr>
          <p:cNvPr id="43024" name="Line 16"/>
          <p:cNvSpPr>
            <a:spLocks noChangeShapeType="1"/>
          </p:cNvSpPr>
          <p:nvPr/>
        </p:nvSpPr>
        <p:spPr bwMode="auto">
          <a:xfrm flipV="1">
            <a:off x="1600200" y="2209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a:off x="1828800" y="3581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1752600" y="4114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9"/>
          <p:cNvSpPr>
            <a:spLocks noChangeShapeType="1"/>
          </p:cNvSpPr>
          <p:nvPr/>
        </p:nvSpPr>
        <p:spPr bwMode="auto">
          <a:xfrm>
            <a:off x="5791200" y="2057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0"/>
          <p:cNvSpPr>
            <a:spLocks noChangeShapeType="1"/>
          </p:cNvSpPr>
          <p:nvPr/>
        </p:nvSpPr>
        <p:spPr bwMode="auto">
          <a:xfrm>
            <a:off x="5257800" y="6248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1"/>
          <p:cNvSpPr>
            <a:spLocks noChangeShapeType="1"/>
          </p:cNvSpPr>
          <p:nvPr/>
        </p:nvSpPr>
        <p:spPr bwMode="auto">
          <a:xfrm>
            <a:off x="4953000" y="3276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0246" name="cars249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adju2492.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60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cars007.wav">
            <a:hlinkClick r:id="" action="ppaction://media"/>
          </p:cNvPr>
          <p:cNvPicPr>
            <a:picLocks noChangeAspect="1" noChangeArrowheads="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20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2000"/>
                                        <p:tgtEl>
                                          <p:spTgt spid="1802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20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2000"/>
                                        <p:tgtEl>
                                          <p:spTgt spid="1802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0229"/>
                                        </p:tgtEl>
                                        <p:attrNameLst>
                                          <p:attrName>style.visibility</p:attrName>
                                        </p:attrNameLst>
                                      </p:cBhvr>
                                      <p:to>
                                        <p:strVal val="visible"/>
                                      </p:to>
                                    </p:set>
                                    <p:anim calcmode="lin" valueType="num">
                                      <p:cBhvr additive="base">
                                        <p:cTn id="23" dur="500" fill="hold"/>
                                        <p:tgtEl>
                                          <p:spTgt spid="180229"/>
                                        </p:tgtEl>
                                        <p:attrNameLst>
                                          <p:attrName>ppt_x</p:attrName>
                                        </p:attrNameLst>
                                      </p:cBhvr>
                                      <p:tavLst>
                                        <p:tav tm="0">
                                          <p:val>
                                            <p:strVal val="#ppt_x"/>
                                          </p:val>
                                        </p:tav>
                                        <p:tav tm="100000">
                                          <p:val>
                                            <p:strVal val="#ppt_x"/>
                                          </p:val>
                                        </p:tav>
                                      </p:tavLst>
                                    </p:anim>
                                    <p:anim calcmode="lin" valueType="num">
                                      <p:cBhvr additive="base">
                                        <p:cTn id="24" dur="500" fill="hold"/>
                                        <p:tgtEl>
                                          <p:spTgt spid="180229"/>
                                        </p:tgtEl>
                                        <p:attrNameLst>
                                          <p:attrName>ppt_y</p:attrName>
                                        </p:attrNameLst>
                                      </p:cBhvr>
                                      <p:tavLst>
                                        <p:tav tm="0">
                                          <p:val>
                                            <p:strVal val="1+#ppt_h/2"/>
                                          </p:val>
                                        </p:tav>
                                        <p:tav tm="100000">
                                          <p:val>
                                            <p:strVal val="#ppt_y"/>
                                          </p:val>
                                        </p:tav>
                                      </p:tavLst>
                                    </p:anim>
                                  </p:childTnLst>
                                </p:cTn>
                              </p:par>
                              <p:par>
                                <p:cTn id="25" presetID="1" presetClass="mediacall" presetSubtype="0" fill="hold" nodeType="withEffect">
                                  <p:stCondLst>
                                    <p:cond delay="0"/>
                                  </p:stCondLst>
                                  <p:childTnLst>
                                    <p:cmd type="call" cmd="playFrom(0.0)">
                                      <p:cBhvr>
                                        <p:cTn id="26" dur="5437" fill="hold"/>
                                        <p:tgtEl>
                                          <p:spTgt spid="180246"/>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0238">
                                            <p:txEl>
                                              <p:pRg st="0" end="0"/>
                                            </p:txEl>
                                          </p:spTgt>
                                        </p:tgtEl>
                                        <p:attrNameLst>
                                          <p:attrName>style.visibility</p:attrName>
                                        </p:attrNameLst>
                                      </p:cBhvr>
                                      <p:to>
                                        <p:strVal val="visible"/>
                                      </p:to>
                                    </p:set>
                                    <p:animEffect transition="in" filter="fade">
                                      <p:cBhvr>
                                        <p:cTn id="31" dur="2000"/>
                                        <p:tgtEl>
                                          <p:spTgt spid="180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0226"/>
                                        </p:tgtEl>
                                        <p:attrNameLst>
                                          <p:attrName>style.visibility</p:attrName>
                                        </p:attrNameLst>
                                      </p:cBhvr>
                                      <p:to>
                                        <p:strVal val="visible"/>
                                      </p:to>
                                    </p:set>
                                    <p:anim calcmode="lin" valueType="num">
                                      <p:cBhvr additive="base">
                                        <p:cTn id="36" dur="500" fill="hold"/>
                                        <p:tgtEl>
                                          <p:spTgt spid="180226"/>
                                        </p:tgtEl>
                                        <p:attrNameLst>
                                          <p:attrName>ppt_x</p:attrName>
                                        </p:attrNameLst>
                                      </p:cBhvr>
                                      <p:tavLst>
                                        <p:tav tm="0">
                                          <p:val>
                                            <p:strVal val="#ppt_x"/>
                                          </p:val>
                                        </p:tav>
                                        <p:tav tm="100000">
                                          <p:val>
                                            <p:strVal val="#ppt_x"/>
                                          </p:val>
                                        </p:tav>
                                      </p:tavLst>
                                    </p:anim>
                                    <p:anim calcmode="lin" valueType="num">
                                      <p:cBhvr additive="base">
                                        <p:cTn id="37" dur="500" fill="hold"/>
                                        <p:tgtEl>
                                          <p:spTgt spid="180226"/>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5256" fill="hold"/>
                                        <p:tgtEl>
                                          <p:spTgt spid="180247"/>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0236"/>
                                        </p:tgtEl>
                                        <p:attrNameLst>
                                          <p:attrName>style.visibility</p:attrName>
                                        </p:attrNameLst>
                                      </p:cBhvr>
                                      <p:to>
                                        <p:strVal val="visible"/>
                                      </p:to>
                                    </p:set>
                                    <p:animEffect transition="in" filter="fade">
                                      <p:cBhvr>
                                        <p:cTn id="44" dur="2000"/>
                                        <p:tgtEl>
                                          <p:spTgt spid="180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0228"/>
                                        </p:tgtEl>
                                        <p:attrNameLst>
                                          <p:attrName>style.visibility</p:attrName>
                                        </p:attrNameLst>
                                      </p:cBhvr>
                                      <p:to>
                                        <p:strVal val="visible"/>
                                      </p:to>
                                    </p:set>
                                    <p:anim calcmode="lin" valueType="num">
                                      <p:cBhvr additive="base">
                                        <p:cTn id="49" dur="500" fill="hold"/>
                                        <p:tgtEl>
                                          <p:spTgt spid="180228"/>
                                        </p:tgtEl>
                                        <p:attrNameLst>
                                          <p:attrName>ppt_x</p:attrName>
                                        </p:attrNameLst>
                                      </p:cBhvr>
                                      <p:tavLst>
                                        <p:tav tm="0">
                                          <p:val>
                                            <p:strVal val="#ppt_x"/>
                                          </p:val>
                                        </p:tav>
                                        <p:tav tm="100000">
                                          <p:val>
                                            <p:strVal val="#ppt_x"/>
                                          </p:val>
                                        </p:tav>
                                      </p:tavLst>
                                    </p:anim>
                                    <p:anim calcmode="lin" valueType="num">
                                      <p:cBhvr additive="base">
                                        <p:cTn id="50"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0237">
                                            <p:txEl>
                                              <p:pRg st="0" end="0"/>
                                            </p:txEl>
                                          </p:spTgt>
                                        </p:tgtEl>
                                        <p:attrNameLst>
                                          <p:attrName>style.visibility</p:attrName>
                                        </p:attrNameLst>
                                      </p:cBhvr>
                                      <p:to>
                                        <p:strVal val="visible"/>
                                      </p:to>
                                    </p:set>
                                    <p:animEffect transition="in" filter="fade">
                                      <p:cBhvr>
                                        <p:cTn id="55" dur="2000"/>
                                        <p:tgtEl>
                                          <p:spTgt spid="18023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0237">
                                            <p:txEl>
                                              <p:pRg st="1" end="1"/>
                                            </p:txEl>
                                          </p:spTgt>
                                        </p:tgtEl>
                                        <p:attrNameLst>
                                          <p:attrName>style.visibility</p:attrName>
                                        </p:attrNameLst>
                                      </p:cBhvr>
                                      <p:to>
                                        <p:strVal val="visible"/>
                                      </p:to>
                                    </p:set>
                                    <p:animEffect transition="in" filter="fade">
                                      <p:cBhvr>
                                        <p:cTn id="58" dur="2000"/>
                                        <p:tgtEl>
                                          <p:spTgt spid="180237">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80231"/>
                                        </p:tgtEl>
                                        <p:attrNameLst>
                                          <p:attrName>style.visibility</p:attrName>
                                        </p:attrNameLst>
                                      </p:cBhvr>
                                      <p:to>
                                        <p:strVal val="visible"/>
                                      </p:to>
                                    </p:set>
                                    <p:anim calcmode="lin" valueType="num">
                                      <p:cBhvr additive="base">
                                        <p:cTn id="63" dur="500" fill="hold"/>
                                        <p:tgtEl>
                                          <p:spTgt spid="180231"/>
                                        </p:tgtEl>
                                        <p:attrNameLst>
                                          <p:attrName>ppt_x</p:attrName>
                                        </p:attrNameLst>
                                      </p:cBhvr>
                                      <p:tavLst>
                                        <p:tav tm="0">
                                          <p:val>
                                            <p:strVal val="#ppt_x"/>
                                          </p:val>
                                        </p:tav>
                                        <p:tav tm="100000">
                                          <p:val>
                                            <p:strVal val="#ppt_x"/>
                                          </p:val>
                                        </p:tav>
                                      </p:tavLst>
                                    </p:anim>
                                    <p:anim calcmode="lin" valueType="num">
                                      <p:cBhvr additive="base">
                                        <p:cTn id="64" dur="500" fill="hold"/>
                                        <p:tgtEl>
                                          <p:spTgt spid="180231"/>
                                        </p:tgtEl>
                                        <p:attrNameLst>
                                          <p:attrName>ppt_y</p:attrName>
                                        </p:attrNameLst>
                                      </p:cBhvr>
                                      <p:tavLst>
                                        <p:tav tm="0">
                                          <p:val>
                                            <p:strVal val="1+#ppt_h/2"/>
                                          </p:val>
                                        </p:tav>
                                        <p:tav tm="100000">
                                          <p:val>
                                            <p:strVal val="#ppt_y"/>
                                          </p:val>
                                        </p:tav>
                                      </p:tavLst>
                                    </p:anim>
                                  </p:childTnLst>
                                </p:cTn>
                              </p:par>
                              <p:par>
                                <p:cTn id="65" presetID="1" presetClass="mediacall" presetSubtype="0" fill="hold" nodeType="withEffect">
                                  <p:stCondLst>
                                    <p:cond delay="0"/>
                                  </p:stCondLst>
                                  <p:childTnLst>
                                    <p:cmd type="call" cmd="playFrom(0.0)">
                                      <p:cBhvr>
                                        <p:cTn id="66" dur="8940" fill="hold"/>
                                        <p:tgtEl>
                                          <p:spTgt spid="180248"/>
                                        </p:tgtEl>
                                      </p:cBhvr>
                                    </p:cmd>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80239"/>
                                        </p:tgtEl>
                                        <p:attrNameLst>
                                          <p:attrName>style.visibility</p:attrName>
                                        </p:attrNameLst>
                                      </p:cBhvr>
                                      <p:to>
                                        <p:strVal val="visible"/>
                                      </p:to>
                                    </p:set>
                                    <p:anim calcmode="lin" valueType="num">
                                      <p:cBhvr>
                                        <p:cTn id="71" dur="1000" fill="hold"/>
                                        <p:tgtEl>
                                          <p:spTgt spid="180239"/>
                                        </p:tgtEl>
                                        <p:attrNameLst>
                                          <p:attrName>ppt_w</p:attrName>
                                        </p:attrNameLst>
                                      </p:cBhvr>
                                      <p:tavLst>
                                        <p:tav tm="0">
                                          <p:val>
                                            <p:strVal val="#ppt_w*0.70"/>
                                          </p:val>
                                        </p:tav>
                                        <p:tav tm="100000">
                                          <p:val>
                                            <p:strVal val="#ppt_w"/>
                                          </p:val>
                                        </p:tav>
                                      </p:tavLst>
                                    </p:anim>
                                    <p:anim calcmode="lin" valueType="num">
                                      <p:cBhvr>
                                        <p:cTn id="72" dur="1000" fill="hold"/>
                                        <p:tgtEl>
                                          <p:spTgt spid="180239"/>
                                        </p:tgtEl>
                                        <p:attrNameLst>
                                          <p:attrName>ppt_h</p:attrName>
                                        </p:attrNameLst>
                                      </p:cBhvr>
                                      <p:tavLst>
                                        <p:tav tm="0">
                                          <p:val>
                                            <p:strVal val="#ppt_h"/>
                                          </p:val>
                                        </p:tav>
                                        <p:tav tm="100000">
                                          <p:val>
                                            <p:strVal val="#ppt_h"/>
                                          </p:val>
                                        </p:tav>
                                      </p:tavLst>
                                    </p:anim>
                                    <p:animEffect transition="in" filter="fade">
                                      <p:cBhvr>
                                        <p:cTn id="73" dur="1000"/>
                                        <p:tgtEl>
                                          <p:spTgt spid="1802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80246"/>
                </p:tgtEl>
              </p:cMediaNode>
            </p:audio>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80247"/>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180248"/>
                </p:tgtEl>
              </p:cMediaNode>
            </p:audio>
          </p:childTnLst>
        </p:cTn>
      </p:par>
    </p:tnLst>
    <p:bldLst>
      <p:bldP spid="180232" grpId="0"/>
      <p:bldP spid="180233" grpId="0"/>
      <p:bldP spid="180234" grpId="0"/>
      <p:bldP spid="180235" grpId="0"/>
      <p:bldP spid="180236" grpId="0"/>
      <p:bldP spid="18023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http://motion-forces-and-energy.wikispaces.com/file/view/t206b1c01f40%5B1%5D.jpg/142040155/t206b1c01f4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96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0" y="609600"/>
            <a:ext cx="9144000" cy="762000"/>
          </a:xfrm>
        </p:spPr>
        <p:txBody>
          <a:bodyPr/>
          <a:lstStyle/>
          <a:p>
            <a:r>
              <a:rPr lang="en-US" altLang="en-US" sz="6000">
                <a:latin typeface="Berlin Sans FB Demi" pitchFamily="34" charset="0"/>
              </a:rPr>
              <a:t>Energy Transformations</a:t>
            </a:r>
          </a:p>
        </p:txBody>
      </p:sp>
    </p:spTree>
  </p:cSld>
  <p:clrMapOvr>
    <a:masterClrMapping/>
  </p:clrMapOvr>
  <p:transition spd="slow">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uuktukk.com/Documents/Gallary/2013113023429Sound%20Energ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0614" y="1295400"/>
            <a:ext cx="6781800" cy="830997"/>
          </a:xfrm>
          <a:prstGeom prst="rect">
            <a:avLst/>
          </a:prstGeom>
        </p:spPr>
        <p:txBody>
          <a:bodyPr>
            <a:spAutoFit/>
          </a:bodyPr>
          <a:lstStyle/>
          <a:p>
            <a:pPr algn="ctr">
              <a:defRPr/>
            </a:pPr>
            <a:r>
              <a:rPr lang="en-US" sz="2400" dirty="0">
                <a:ln>
                  <a:solidFill>
                    <a:schemeClr val="tx1"/>
                  </a:solidFill>
                </a:ln>
                <a:hlinkClick r:id="rId3"/>
              </a:rPr>
              <a:t>http://www.discovery.com/tv-shows/other-shows/videos/time-warp-lighting-a-match.htm</a:t>
            </a:r>
            <a:r>
              <a:rPr lang="en-US" sz="2400" dirty="0">
                <a:ln>
                  <a:solidFill>
                    <a:schemeClr val="tx1"/>
                  </a:solidFill>
                </a:ln>
              </a:rPr>
              <a:t> </a:t>
            </a:r>
          </a:p>
        </p:txBody>
      </p:sp>
      <p:sp>
        <p:nvSpPr>
          <p:cNvPr id="4" name="Title 1"/>
          <p:cNvSpPr txBox="1">
            <a:spLocks/>
          </p:cNvSpPr>
          <p:nvPr/>
        </p:nvSpPr>
        <p:spPr bwMode="auto">
          <a:xfrm>
            <a:off x="0" y="228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Watch the short video clip. Identify the energy transformations that occur.</a:t>
            </a:r>
          </a:p>
        </p:txBody>
      </p:sp>
      <p:sp>
        <p:nvSpPr>
          <p:cNvPr id="5" name="Title 1"/>
          <p:cNvSpPr txBox="1">
            <a:spLocks/>
          </p:cNvSpPr>
          <p:nvPr/>
        </p:nvSpPr>
        <p:spPr bwMode="auto">
          <a:xfrm>
            <a:off x="11113" y="2362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In the video, chemical energy in the match changes to heat (thermal) energy and light (radiant) energy.</a:t>
            </a:r>
          </a:p>
        </p:txBody>
      </p:sp>
      <p:sp>
        <p:nvSpPr>
          <p:cNvPr id="7" name="Title 1"/>
          <p:cNvSpPr txBox="1">
            <a:spLocks/>
          </p:cNvSpPr>
          <p:nvPr/>
        </p:nvSpPr>
        <p:spPr bwMode="auto">
          <a:xfrm>
            <a:off x="12700" y="3810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While the match is burning, is the amount of chemical energy in the match the same? Why or Why not?</a:t>
            </a:r>
          </a:p>
        </p:txBody>
      </p:sp>
      <p:sp>
        <p:nvSpPr>
          <p:cNvPr id="8" name="Title 1"/>
          <p:cNvSpPr txBox="1">
            <a:spLocks/>
          </p:cNvSpPr>
          <p:nvPr/>
        </p:nvSpPr>
        <p:spPr bwMode="auto">
          <a:xfrm>
            <a:off x="12700" y="52578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As the match is burning, the chemical energy is decreasing while the thermal energy and the radiant energy are increasing.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altLang="en-US">
                <a:latin typeface="Berlin Sans FB Demi" pitchFamily="34" charset="0"/>
              </a:rPr>
              <a:t>How is Energy Like Money? Handout</a:t>
            </a:r>
          </a:p>
        </p:txBody>
      </p:sp>
      <p:sp>
        <p:nvSpPr>
          <p:cNvPr id="3" name="Title 1"/>
          <p:cNvSpPr txBox="1">
            <a:spLocks/>
          </p:cNvSpPr>
          <p:nvPr/>
        </p:nvSpPr>
        <p:spPr bwMode="auto">
          <a:xfrm>
            <a:off x="0" y="14478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As you discovered in the handout, energy is like money in that it doesn’t go away, it just changes form.</a:t>
            </a:r>
          </a:p>
        </p:txBody>
      </p:sp>
      <p:sp>
        <p:nvSpPr>
          <p:cNvPr id="4" name="Title 1"/>
          <p:cNvSpPr txBox="1">
            <a:spLocks/>
          </p:cNvSpPr>
          <p:nvPr/>
        </p:nvSpPr>
        <p:spPr bwMode="auto">
          <a:xfrm>
            <a:off x="14288" y="41148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Additionally, the starting twenty dollars was reduced, but all of it was still there just in different places. The same is true for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2263" y="228600"/>
            <a:ext cx="8628062" cy="2209800"/>
          </a:xfrm>
        </p:spPr>
        <p:txBody>
          <a:bodyPr/>
          <a:lstStyle/>
          <a:p>
            <a:pPr eaLnBrk="1" hangingPunct="1"/>
            <a:r>
              <a:rPr lang="en-US" altLang="en-US" sz="4200">
                <a:latin typeface="Berlin Sans FB Demi" pitchFamily="34" charset="0"/>
                <a:cs typeface="Andalus" pitchFamily="18" charset="-78"/>
              </a:rPr>
              <a:t>In our previous lesson, we learned that there are two types of energy: Potential Energy &amp; Kinetic Energy</a:t>
            </a:r>
          </a:p>
        </p:txBody>
      </p:sp>
      <p:sp>
        <p:nvSpPr>
          <p:cNvPr id="12291" name="Title 1"/>
          <p:cNvSpPr txBox="1">
            <a:spLocks/>
          </p:cNvSpPr>
          <p:nvPr/>
        </p:nvSpPr>
        <p:spPr bwMode="auto">
          <a:xfrm>
            <a:off x="322263" y="2743200"/>
            <a:ext cx="8550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200">
                <a:solidFill>
                  <a:schemeClr val="tx2"/>
                </a:solidFill>
                <a:latin typeface="Berlin Sans FB Demi" pitchFamily="34" charset="0"/>
                <a:cs typeface="Andalus" pitchFamily="18" charset="-78"/>
              </a:rPr>
              <a:t>There are also many forms of energy. This lesson will provide an overview of some forms of energy. These forms of energy will be taught more indepth in later lessons.</a:t>
            </a:r>
          </a:p>
        </p:txBody>
      </p:sp>
    </p:spTree>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463" y="704850"/>
            <a:ext cx="9144000" cy="1352550"/>
          </a:xfrm>
        </p:spPr>
        <p:txBody>
          <a:bodyPr/>
          <a:lstStyle/>
          <a:p>
            <a:r>
              <a:rPr lang="en-US" altLang="en-US" sz="5400">
                <a:latin typeface="Berlin Sans FB Demi" pitchFamily="34" charset="0"/>
              </a:rPr>
              <a:t>Study Jams Video: </a:t>
            </a:r>
            <a:br>
              <a:rPr lang="en-US" altLang="en-US" sz="5400">
                <a:latin typeface="Berlin Sans FB Demi" pitchFamily="34" charset="0"/>
              </a:rPr>
            </a:br>
            <a:r>
              <a:rPr lang="en-US" altLang="en-US" sz="5400">
                <a:latin typeface="Berlin Sans FB Demi" pitchFamily="34" charset="0"/>
              </a:rPr>
              <a:t>Energy and Matter</a:t>
            </a:r>
          </a:p>
        </p:txBody>
      </p:sp>
      <p:sp>
        <p:nvSpPr>
          <p:cNvPr id="3" name="Rectangle 2"/>
          <p:cNvSpPr/>
          <p:nvPr/>
        </p:nvSpPr>
        <p:spPr>
          <a:xfrm>
            <a:off x="1295400" y="2971800"/>
            <a:ext cx="7010400" cy="1938992"/>
          </a:xfrm>
          <a:prstGeom prst="rect">
            <a:avLst/>
          </a:prstGeom>
        </p:spPr>
        <p:txBody>
          <a:bodyPr>
            <a:spAutoFit/>
          </a:bodyPr>
          <a:lstStyle/>
          <a:p>
            <a:pPr algn="ctr">
              <a:defRPr/>
            </a:pPr>
            <a:r>
              <a:rPr lang="en-US" sz="4000" dirty="0">
                <a:ln>
                  <a:solidFill>
                    <a:srgbClr val="000000"/>
                  </a:solidFill>
                </a:ln>
                <a:hlinkClick r:id="rId3"/>
              </a:rPr>
              <a:t>http://studyjams.scholastic.com/studyjams/jams/science/matter/energy-and-matter.htm</a:t>
            </a:r>
            <a:r>
              <a:rPr lang="en-US" sz="4000" dirty="0">
                <a:ln>
                  <a:solidFill>
                    <a:srgbClr val="000000"/>
                  </a:solidFill>
                </a:ln>
              </a:rPr>
              <a:t> </a:t>
            </a:r>
          </a:p>
        </p:txBody>
      </p:sp>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762000"/>
            <a:ext cx="8305800" cy="5029200"/>
          </a:xfrm>
        </p:spPr>
        <p:txBody>
          <a:bodyPr/>
          <a:lstStyle/>
          <a:p>
            <a:r>
              <a:rPr lang="en-US" altLang="en-US" sz="4800">
                <a:latin typeface="Berlin Sans FB Demi" pitchFamily="34" charset="0"/>
              </a:rPr>
              <a:t>Let’s see what you know about energy transformations.</a:t>
            </a:r>
            <a:br>
              <a:rPr lang="en-US" altLang="en-US" sz="4800">
                <a:latin typeface="Berlin Sans FB Demi" pitchFamily="34" charset="0"/>
              </a:rPr>
            </a:br>
            <a:br>
              <a:rPr lang="en-US" altLang="en-US">
                <a:latin typeface="Berlin Sans FB Demi" pitchFamily="34" charset="0"/>
              </a:rPr>
            </a:br>
            <a:r>
              <a:rPr lang="en-US" altLang="en-US" sz="4800">
                <a:latin typeface="Berlin Sans FB Demi" pitchFamily="34" charset="0"/>
              </a:rPr>
              <a:t>The following slides will show an image. Guess the type of energy transformation that occurs in the image.</a:t>
            </a:r>
          </a:p>
        </p:txBody>
      </p:sp>
    </p:spTree>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81000"/>
            <a:ext cx="9144000" cy="13716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pic>
        <p:nvPicPr>
          <p:cNvPr id="74754" name="Picture 2" descr="Microphone music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chemeClr val="tx2"/>
                </a:solidFill>
                <a:latin typeface="Berlin Sans FB Demi" pitchFamily="34" charset="0"/>
              </a:rPr>
              <a:t>Electrical </a:t>
            </a:r>
            <a:r>
              <a:rPr lang="en-US" altLang="en-US" sz="6000">
                <a:solidFill>
                  <a:schemeClr val="tx2"/>
                </a:solidFill>
                <a:latin typeface="Berlin Sans FB Demi" pitchFamily="34" charset="0"/>
                <a:sym typeface="Wingdings" pitchFamily="2" charset="2"/>
              </a:rPr>
              <a:t>Sound</a:t>
            </a:r>
            <a:endParaRPr lang="en-US" altLang="en-US" sz="6000">
              <a:solidFill>
                <a:schemeClr val="tx2"/>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4754"/>
                                        </p:tgtEl>
                                        <p:attrNameLst>
                                          <p:attrName>style.visibility</p:attrName>
                                        </p:attrNameLst>
                                      </p:cBhvr>
                                      <p:to>
                                        <p:strVal val="visible"/>
                                      </p:to>
                                    </p:set>
                                    <p:anim calcmode="lin" valueType="num">
                                      <p:cBhvr>
                                        <p:cTn id="13" dur="1000" fill="hold"/>
                                        <p:tgtEl>
                                          <p:spTgt spid="74754"/>
                                        </p:tgtEl>
                                        <p:attrNameLst>
                                          <p:attrName>ppt_w</p:attrName>
                                        </p:attrNameLst>
                                      </p:cBhvr>
                                      <p:tavLst>
                                        <p:tav tm="0">
                                          <p:val>
                                            <p:fltVal val="0"/>
                                          </p:val>
                                        </p:tav>
                                        <p:tav tm="100000">
                                          <p:val>
                                            <p:strVal val="#ppt_w"/>
                                          </p:val>
                                        </p:tav>
                                      </p:tavLst>
                                    </p:anim>
                                    <p:anim calcmode="lin" valueType="num">
                                      <p:cBhvr>
                                        <p:cTn id="14" dur="1000" fill="hold"/>
                                        <p:tgtEl>
                                          <p:spTgt spid="74754"/>
                                        </p:tgtEl>
                                        <p:attrNameLst>
                                          <p:attrName>ppt_h</p:attrName>
                                        </p:attrNameLst>
                                      </p:cBhvr>
                                      <p:tavLst>
                                        <p:tav tm="0">
                                          <p:val>
                                            <p:fltVal val="0"/>
                                          </p:val>
                                        </p:tav>
                                        <p:tav tm="100000">
                                          <p:val>
                                            <p:strVal val="#ppt_h"/>
                                          </p:val>
                                        </p:tav>
                                      </p:tavLst>
                                    </p:anim>
                                    <p:animEffect transition="in" filter="fade">
                                      <p:cBhvr>
                                        <p:cTn id="15" dur="10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943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Chemical</a:t>
            </a:r>
            <a:endParaRPr lang="en-US" altLang="en-US" sz="6000">
              <a:solidFill>
                <a:srgbClr val="000000"/>
              </a:solidFill>
              <a:latin typeface="Berlin Sans FB Dem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752600"/>
            <a:ext cx="2952750" cy="398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ppt_w</p:attrName>
                                        </p:attrNameLst>
                                      </p:cBhvr>
                                      <p:tavLst>
                                        <p:tav tm="0">
                                          <p:val>
                                            <p:fltVal val="0"/>
                                          </p:val>
                                        </p:tav>
                                        <p:tav tm="100000">
                                          <p:val>
                                            <p:strVal val="#ppt_w"/>
                                          </p:val>
                                        </p:tav>
                                      </p:tavLst>
                                    </p:anim>
                                    <p:anim calcmode="lin" valueType="num">
                                      <p:cBhvr>
                                        <p:cTn id="14" dur="1000" fill="hold"/>
                                        <p:tgtEl>
                                          <p:spTgt spid="78850"/>
                                        </p:tgtEl>
                                        <p:attrNameLst>
                                          <p:attrName>ppt_h</p:attrName>
                                        </p:attrNameLst>
                                      </p:cBhvr>
                                      <p:tavLst>
                                        <p:tav tm="0">
                                          <p:val>
                                            <p:fltVal val="0"/>
                                          </p:val>
                                        </p:tav>
                                        <p:tav tm="100000">
                                          <p:val>
                                            <p:strVal val="#ppt_h"/>
                                          </p:val>
                                        </p:tav>
                                      </p:tavLst>
                                    </p:anim>
                                    <p:animEffect transition="in" filter="fade">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056313" cy="2338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Effect transition="in" filter="fade">
                                      <p:cBhvr>
                                        <p:cTn id="15" dur="1000"/>
                                        <p:tgtEl>
                                          <p:spTgt spid="79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 Heat (Thermal)</a:t>
            </a:r>
            <a:endParaRPr lang="en-US" altLang="en-US" sz="6000">
              <a:solidFill>
                <a:srgbClr val="000000"/>
              </a:solidFill>
              <a:latin typeface="Berlin Sans FB Demi" pitchFamily="34" charset="0"/>
            </a:endParaRP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362200"/>
            <a:ext cx="73628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1922"/>
                                        </p:tgtEl>
                                        <p:attrNameLst>
                                          <p:attrName>style.visibility</p:attrName>
                                        </p:attrNameLst>
                                      </p:cBhvr>
                                      <p:to>
                                        <p:strVal val="visible"/>
                                      </p:to>
                                    </p:set>
                                    <p:anim calcmode="lin" valueType="num">
                                      <p:cBhvr>
                                        <p:cTn id="13" dur="1000" fill="hold"/>
                                        <p:tgtEl>
                                          <p:spTgt spid="81922"/>
                                        </p:tgtEl>
                                        <p:attrNameLst>
                                          <p:attrName>ppt_w</p:attrName>
                                        </p:attrNameLst>
                                      </p:cBhvr>
                                      <p:tavLst>
                                        <p:tav tm="0">
                                          <p:val>
                                            <p:fltVal val="0"/>
                                          </p:val>
                                        </p:tav>
                                        <p:tav tm="100000">
                                          <p:val>
                                            <p:strVal val="#ppt_w"/>
                                          </p:val>
                                        </p:tav>
                                      </p:tavLst>
                                    </p:anim>
                                    <p:anim calcmode="lin" valueType="num">
                                      <p:cBhvr>
                                        <p:cTn id="14" dur="1000" fill="hold"/>
                                        <p:tgtEl>
                                          <p:spTgt spid="81922"/>
                                        </p:tgtEl>
                                        <p:attrNameLst>
                                          <p:attrName>ppt_h</p:attrName>
                                        </p:attrNameLst>
                                      </p:cBhvr>
                                      <p:tavLst>
                                        <p:tav tm="0">
                                          <p:val>
                                            <p:fltVal val="0"/>
                                          </p:val>
                                        </p:tav>
                                        <p:tav tm="100000">
                                          <p:val>
                                            <p:strVal val="#ppt_h"/>
                                          </p:val>
                                        </p:tav>
                                      </p:tavLst>
                                    </p:anim>
                                    <p:animEffect transition="in" filter="fade">
                                      <p:cBhvr>
                                        <p:cTn id="15" dur="1000"/>
                                        <p:tgtEl>
                                          <p:spTgt spid="819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24100"/>
            <a:ext cx="666591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1000" fill="hold"/>
                                        <p:tgtEl>
                                          <p:spTgt spid="80898"/>
                                        </p:tgtEl>
                                        <p:attrNameLst>
                                          <p:attrName>ppt_w</p:attrName>
                                        </p:attrNameLst>
                                      </p:cBhvr>
                                      <p:tavLst>
                                        <p:tav tm="0">
                                          <p:val>
                                            <p:fltVal val="0"/>
                                          </p:val>
                                        </p:tav>
                                        <p:tav tm="100000">
                                          <p:val>
                                            <p:strVal val="#ppt_w"/>
                                          </p:val>
                                        </p:tav>
                                      </p:tavLst>
                                    </p:anim>
                                    <p:anim calcmode="lin" valueType="num">
                                      <p:cBhvr>
                                        <p:cTn id="14" dur="1000" fill="hold"/>
                                        <p:tgtEl>
                                          <p:spTgt spid="80898"/>
                                        </p:tgtEl>
                                        <p:attrNameLst>
                                          <p:attrName>ppt_h</p:attrName>
                                        </p:attrNameLst>
                                      </p:cBhvr>
                                      <p:tavLst>
                                        <p:tav tm="0">
                                          <p:val>
                                            <p:fltVal val="0"/>
                                          </p:val>
                                        </p:tav>
                                        <p:tav tm="100000">
                                          <p:val>
                                            <p:strVal val="#ppt_h"/>
                                          </p:val>
                                        </p:tav>
                                      </p:tavLst>
                                    </p:anim>
                                    <p:animEffect transition="in" filter="fade">
                                      <p:cBhvr>
                                        <p:cTn id="15" dur="1000"/>
                                        <p:tgtEl>
                                          <p:spTgt spid="80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2578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Mechanical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670050"/>
            <a:ext cx="2851150" cy="324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Mechanical </a:t>
            </a:r>
            <a:r>
              <a:rPr lang="en-US" altLang="en-US" sz="6000">
                <a:solidFill>
                  <a:srgbClr val="000000"/>
                </a:solidFill>
                <a:latin typeface="Berlin Sans FB Demi" pitchFamily="34" charset="0"/>
                <a:sym typeface="Wingdings" pitchFamily="2" charset="2"/>
              </a:rPr>
              <a:t>Heat (Thermal)</a:t>
            </a:r>
            <a:endParaRPr lang="en-US" altLang="en-US" sz="6000">
              <a:solidFill>
                <a:srgbClr val="000000"/>
              </a:solidFill>
              <a:latin typeface="Berlin Sans FB Demi" pitchFamily="34" charset="0"/>
            </a:endParaRPr>
          </a:p>
        </p:txBody>
      </p:sp>
      <p:pic>
        <p:nvPicPr>
          <p:cNvPr id="563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411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2286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1524000"/>
            <a:ext cx="2339975"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575" y="228600"/>
            <a:ext cx="9067800" cy="1295400"/>
          </a:xfrm>
        </p:spPr>
        <p:txBody>
          <a:bodyPr/>
          <a:lstStyle/>
          <a:p>
            <a:pPr eaLnBrk="1" hangingPunct="1"/>
            <a:r>
              <a:rPr lang="en-US" altLang="en-US">
                <a:latin typeface="Berlin Sans FB Demi" pitchFamily="34" charset="0"/>
                <a:cs typeface="Andalus" pitchFamily="18" charset="-78"/>
              </a:rPr>
              <a:t>There are many forms of energy, but we are going to focus on just a few.</a:t>
            </a:r>
          </a:p>
        </p:txBody>
      </p:sp>
      <p:sp>
        <p:nvSpPr>
          <p:cNvPr id="10243" name="Content Placeholder 2"/>
          <p:cNvSpPr>
            <a:spLocks noGrp="1"/>
          </p:cNvSpPr>
          <p:nvPr>
            <p:ph idx="1"/>
          </p:nvPr>
        </p:nvSpPr>
        <p:spPr>
          <a:xfrm>
            <a:off x="838200" y="1752600"/>
            <a:ext cx="7772400" cy="4495800"/>
          </a:xfrm>
        </p:spPr>
        <p:txBody>
          <a:bodyPr/>
          <a:lstStyle/>
          <a:p>
            <a:pPr eaLnBrk="1" hangingPunct="1"/>
            <a:r>
              <a:rPr lang="en-US" altLang="en-US" sz="4400" b="0">
                <a:latin typeface="Berlin Sans FB Demi" pitchFamily="34" charset="0"/>
              </a:rPr>
              <a:t>Heat energy (Thermal)</a:t>
            </a:r>
          </a:p>
          <a:p>
            <a:pPr eaLnBrk="1" hangingPunct="1"/>
            <a:r>
              <a:rPr lang="en-US" altLang="en-US" sz="4400" b="0">
                <a:solidFill>
                  <a:srgbClr val="000000"/>
                </a:solidFill>
                <a:latin typeface="Berlin Sans FB Demi" pitchFamily="34" charset="0"/>
              </a:rPr>
              <a:t>Mechanical energy</a:t>
            </a:r>
          </a:p>
          <a:p>
            <a:pPr eaLnBrk="1" hangingPunct="1"/>
            <a:r>
              <a:rPr lang="en-US" altLang="en-US" sz="4400" b="0">
                <a:latin typeface="Berlin Sans FB Demi" pitchFamily="34" charset="0"/>
              </a:rPr>
              <a:t>Light (Radiant) energy</a:t>
            </a:r>
          </a:p>
          <a:p>
            <a:pPr eaLnBrk="1" hangingPunct="1"/>
            <a:r>
              <a:rPr lang="en-US" altLang="en-US" sz="4400" b="0">
                <a:latin typeface="Berlin Sans FB Demi" pitchFamily="34" charset="0"/>
              </a:rPr>
              <a:t>Electrical energy</a:t>
            </a:r>
          </a:p>
          <a:p>
            <a:pPr eaLnBrk="1" hangingPunct="1"/>
            <a:r>
              <a:rPr lang="en-US" altLang="en-US" sz="4400" b="0">
                <a:latin typeface="Berlin Sans FB Demi" pitchFamily="34" charset="0"/>
              </a:rPr>
              <a:t>Sound energy</a:t>
            </a:r>
          </a:p>
          <a:p>
            <a:pPr eaLnBrk="1" hangingPunct="1"/>
            <a:r>
              <a:rPr lang="en-US" altLang="en-US" sz="4400" b="0">
                <a:latin typeface="Berlin Sans FB Demi" pitchFamily="34" charset="0"/>
              </a:rPr>
              <a:t>Chemical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243">
                                            <p:txEl>
                                              <p:pRg st="0" end="0"/>
                                            </p:txEl>
                                          </p:spTgt>
                                        </p:tgtEl>
                                      </p:cBhvr>
                                    </p:animEffect>
                                  </p:childTnLst>
                                </p:cTn>
                              </p:par>
                            </p:childTnLst>
                          </p:cTn>
                        </p:par>
                        <p:par>
                          <p:cTn id="10" fill="hold" nodeType="afterGroup">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0243">
                                            <p:txEl>
                                              <p:pRg st="1" end="1"/>
                                            </p:txEl>
                                          </p:spTgt>
                                        </p:tgtEl>
                                      </p:cBhvr>
                                    </p:animEffect>
                                  </p:childTnLst>
                                </p:cTn>
                              </p:par>
                            </p:childTnLst>
                          </p:cTn>
                        </p:par>
                        <p:par>
                          <p:cTn id="16" fill="hold" nodeType="afterGroup">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0243">
                                            <p:txEl>
                                              <p:pRg st="2" end="2"/>
                                            </p:txEl>
                                          </p:spTgt>
                                        </p:tgtEl>
                                      </p:cBhvr>
                                    </p:animEffect>
                                  </p:childTnLst>
                                </p:cTn>
                              </p:par>
                            </p:childTnLst>
                          </p:cTn>
                        </p:par>
                        <p:par>
                          <p:cTn id="22" fill="hold" nodeType="afterGroup">
                            <p:stCondLst>
                              <p:cond delay="6000"/>
                            </p:stCondLst>
                            <p:childTnLst>
                              <p:par>
                                <p:cTn id="23" presetID="53" presetClass="entr" presetSubtype="16" fill="hold" grpId="0" nodeType="afterEffect">
                                  <p:stCondLst>
                                    <p:cond delay="10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243">
                                            <p:txEl>
                                              <p:pRg st="3" end="3"/>
                                            </p:txEl>
                                          </p:spTgt>
                                        </p:tgtEl>
                                      </p:cBhvr>
                                    </p:animEffect>
                                  </p:childTnLst>
                                </p:cTn>
                              </p:par>
                            </p:childTnLst>
                          </p:cTn>
                        </p:par>
                        <p:par>
                          <p:cTn id="28" fill="hold" nodeType="afterGroup">
                            <p:stCondLst>
                              <p:cond delay="8000"/>
                            </p:stCondLst>
                            <p:childTnLst>
                              <p:par>
                                <p:cTn id="29" presetID="53" presetClass="entr" presetSubtype="16" fill="hold" grpId="0" nodeType="afterEffect">
                                  <p:stCondLst>
                                    <p:cond delay="100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24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0243">
                                            <p:txEl>
                                              <p:pRg st="4" end="4"/>
                                            </p:txEl>
                                          </p:spTgt>
                                        </p:tgtEl>
                                      </p:cBhvr>
                                    </p:animEffect>
                                  </p:childTnLst>
                                </p:cTn>
                              </p:par>
                            </p:childTnLst>
                          </p:cTn>
                        </p:par>
                        <p:par>
                          <p:cTn id="34" fill="hold" nodeType="afterGroup">
                            <p:stCondLst>
                              <p:cond delay="10000"/>
                            </p:stCondLst>
                            <p:childTnLst>
                              <p:par>
                                <p:cTn id="35" presetID="53" presetClass="entr" presetSubtype="16" fill="hold" grpId="0" nodeType="afterEffect">
                                  <p:stCondLst>
                                    <p:cond delay="100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243">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103426" name="Picture 2" descr="http://stormprepare.com/images/floating_flash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524000"/>
            <a:ext cx="4143375" cy="316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03426"/>
                                        </p:tgtEl>
                                        <p:attrNameLst>
                                          <p:attrName>style.visibility</p:attrName>
                                        </p:attrNameLst>
                                      </p:cBhvr>
                                      <p:to>
                                        <p:strVal val="visible"/>
                                      </p:to>
                                    </p:set>
                                    <p:anim calcmode="lin" valueType="num">
                                      <p:cBhvr>
                                        <p:cTn id="13" dur="1000" fill="hold"/>
                                        <p:tgtEl>
                                          <p:spTgt spid="103426"/>
                                        </p:tgtEl>
                                        <p:attrNameLst>
                                          <p:attrName>ppt_w</p:attrName>
                                        </p:attrNameLst>
                                      </p:cBhvr>
                                      <p:tavLst>
                                        <p:tav tm="0">
                                          <p:val>
                                            <p:fltVal val="0"/>
                                          </p:val>
                                        </p:tav>
                                        <p:tav tm="100000">
                                          <p:val>
                                            <p:strVal val="#ppt_w"/>
                                          </p:val>
                                        </p:tav>
                                      </p:tavLst>
                                    </p:anim>
                                    <p:anim calcmode="lin" valueType="num">
                                      <p:cBhvr>
                                        <p:cTn id="14" dur="1000" fill="hold"/>
                                        <p:tgtEl>
                                          <p:spTgt spid="103426"/>
                                        </p:tgtEl>
                                        <p:attrNameLst>
                                          <p:attrName>ppt_h</p:attrName>
                                        </p:attrNameLst>
                                      </p:cBhvr>
                                      <p:tavLst>
                                        <p:tav tm="0">
                                          <p:val>
                                            <p:fltVal val="0"/>
                                          </p:val>
                                        </p:tav>
                                        <p:tav tm="100000">
                                          <p:val>
                                            <p:strVal val="#ppt_h"/>
                                          </p:val>
                                        </p:tav>
                                      </p:tavLst>
                                    </p:anim>
                                    <p:animEffect transition="in" filter="fade">
                                      <p:cBhvr>
                                        <p:cTn id="15" dur="1000"/>
                                        <p:tgtEl>
                                          <p:spTgt spid="1034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Electrical and Heat (Thermal)</a:t>
            </a:r>
            <a:endParaRPr lang="en-US" altLang="en-US" sz="6000">
              <a:solidFill>
                <a:srgbClr val="000000"/>
              </a:solidFill>
              <a:latin typeface="Berlin Sans FB Demi" pitchFamily="34"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633538"/>
            <a:ext cx="3467100" cy="3319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5346"/>
                                        </p:tgtEl>
                                        <p:attrNameLst>
                                          <p:attrName>style.visibility</p:attrName>
                                        </p:attrNameLst>
                                      </p:cBhvr>
                                      <p:to>
                                        <p:strVal val="visible"/>
                                      </p:to>
                                    </p:set>
                                    <p:anim calcmode="lin" valueType="num">
                                      <p:cBhvr>
                                        <p:cTn id="13" dur="1000" fill="hold"/>
                                        <p:tgtEl>
                                          <p:spTgt spid="185346"/>
                                        </p:tgtEl>
                                        <p:attrNameLst>
                                          <p:attrName>ppt_w</p:attrName>
                                        </p:attrNameLst>
                                      </p:cBhvr>
                                      <p:tavLst>
                                        <p:tav tm="0">
                                          <p:val>
                                            <p:fltVal val="0"/>
                                          </p:val>
                                        </p:tav>
                                        <p:tav tm="100000">
                                          <p:val>
                                            <p:strVal val="#ppt_w"/>
                                          </p:val>
                                        </p:tav>
                                      </p:tavLst>
                                    </p:anim>
                                    <p:anim calcmode="lin" valueType="num">
                                      <p:cBhvr>
                                        <p:cTn id="14" dur="1000" fill="hold"/>
                                        <p:tgtEl>
                                          <p:spTgt spid="185346"/>
                                        </p:tgtEl>
                                        <p:attrNameLst>
                                          <p:attrName>ppt_h</p:attrName>
                                        </p:attrNameLst>
                                      </p:cBhvr>
                                      <p:tavLst>
                                        <p:tav tm="0">
                                          <p:val>
                                            <p:fltVal val="0"/>
                                          </p:val>
                                        </p:tav>
                                        <p:tav tm="100000">
                                          <p:val>
                                            <p:strVal val="#ppt_h"/>
                                          </p:val>
                                        </p:tav>
                                      </p:tavLst>
                                    </p:anim>
                                    <p:animEffect transition="in" filter="fade">
                                      <p:cBhvr>
                                        <p:cTn id="15" dur="1000"/>
                                        <p:tgtEl>
                                          <p:spTgt spid="185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1828800"/>
            <a:ext cx="2624137" cy="290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635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a:solidFill>
                  <a:schemeClr val="tx2"/>
                </a:solidFill>
                <a:latin typeface="Berlin Sans FB Demi" pitchFamily="34" charset="0"/>
              </a:rPr>
              <a:t>Identify the Energy </a:t>
            </a:r>
            <a:br>
              <a:rPr lang="en-US" altLang="en-US" sz="4400">
                <a:solidFill>
                  <a:schemeClr val="tx2"/>
                </a:solidFill>
                <a:latin typeface="Berlin Sans FB Demi" pitchFamily="34" charset="0"/>
              </a:rPr>
            </a:br>
            <a:r>
              <a:rPr lang="en-US" altLang="en-US" sz="4400">
                <a:solidFill>
                  <a:schemeClr val="tx2"/>
                </a:solidFill>
                <a:latin typeface="Berlin Sans FB Demi" pitchFamily="34" charset="0"/>
              </a:rPr>
              <a:t>Transformation</a:t>
            </a:r>
          </a:p>
        </p:txBody>
      </p:sp>
      <p:sp>
        <p:nvSpPr>
          <p:cNvPr id="4" name="Title 1"/>
          <p:cNvSpPr txBox="1">
            <a:spLocks/>
          </p:cNvSpPr>
          <p:nvPr/>
        </p:nvSpPr>
        <p:spPr bwMode="auto">
          <a:xfrm>
            <a:off x="0" y="49530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Sound </a:t>
            </a:r>
            <a:r>
              <a:rPr lang="en-US" altLang="en-US" sz="6000">
                <a:solidFill>
                  <a:srgbClr val="000000"/>
                </a:solidFill>
                <a:latin typeface="Berlin Sans FB Demi" pitchFamily="34" charset="0"/>
                <a:sym typeface="Wingdings" pitchFamily="2" charset="2"/>
              </a:rPr>
              <a:t>Electrical  Sound</a:t>
            </a:r>
            <a:endParaRPr lang="en-US" altLang="en-US" sz="6000">
              <a:solidFill>
                <a:srgbClr val="00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6370"/>
                                        </p:tgtEl>
                                        <p:attrNameLst>
                                          <p:attrName>style.visibility</p:attrName>
                                        </p:attrNameLst>
                                      </p:cBhvr>
                                      <p:to>
                                        <p:strVal val="visible"/>
                                      </p:to>
                                    </p:set>
                                    <p:anim calcmode="lin" valueType="num">
                                      <p:cBhvr>
                                        <p:cTn id="13" dur="1000" fill="hold"/>
                                        <p:tgtEl>
                                          <p:spTgt spid="186370"/>
                                        </p:tgtEl>
                                        <p:attrNameLst>
                                          <p:attrName>ppt_w</p:attrName>
                                        </p:attrNameLst>
                                      </p:cBhvr>
                                      <p:tavLst>
                                        <p:tav tm="0">
                                          <p:val>
                                            <p:fltVal val="0"/>
                                          </p:val>
                                        </p:tav>
                                        <p:tav tm="100000">
                                          <p:val>
                                            <p:strVal val="#ppt_w"/>
                                          </p:val>
                                        </p:tav>
                                      </p:tavLst>
                                    </p:anim>
                                    <p:anim calcmode="lin" valueType="num">
                                      <p:cBhvr>
                                        <p:cTn id="14" dur="1000" fill="hold"/>
                                        <p:tgtEl>
                                          <p:spTgt spid="186370"/>
                                        </p:tgtEl>
                                        <p:attrNameLst>
                                          <p:attrName>ppt_h</p:attrName>
                                        </p:attrNameLst>
                                      </p:cBhvr>
                                      <p:tavLst>
                                        <p:tav tm="0">
                                          <p:val>
                                            <p:fltVal val="0"/>
                                          </p:val>
                                        </p:tav>
                                        <p:tav tm="100000">
                                          <p:val>
                                            <p:strVal val="#ppt_h"/>
                                          </p:val>
                                        </p:tav>
                                      </p:tavLst>
                                    </p:anim>
                                    <p:animEffect transition="in" filter="fade">
                                      <p:cBhvr>
                                        <p:cTn id="15" dur="1000"/>
                                        <p:tgtEl>
                                          <p:spTgt spid="1863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79400"/>
            <a:ext cx="9144000" cy="762000"/>
          </a:xfrm>
        </p:spPr>
        <p:txBody>
          <a:bodyPr/>
          <a:lstStyle/>
          <a:p>
            <a:r>
              <a:rPr lang="en-US" altLang="en-US">
                <a:latin typeface="Berlin Sans FB Demi" pitchFamily="34" charset="0"/>
              </a:rPr>
              <a:t>Activities to Reinforce Energy Transformation</a:t>
            </a:r>
          </a:p>
        </p:txBody>
      </p:sp>
      <p:sp>
        <p:nvSpPr>
          <p:cNvPr id="61443" name="Content Placeholder 2"/>
          <p:cNvSpPr>
            <a:spLocks noGrp="1"/>
          </p:cNvSpPr>
          <p:nvPr>
            <p:ph idx="1"/>
          </p:nvPr>
        </p:nvSpPr>
        <p:spPr>
          <a:xfrm>
            <a:off x="685800" y="1371600"/>
            <a:ext cx="8001000" cy="5105400"/>
          </a:xfrm>
        </p:spPr>
        <p:txBody>
          <a:bodyPr/>
          <a:lstStyle/>
          <a:p>
            <a:r>
              <a:rPr lang="en-US" altLang="en-US" sz="2800">
                <a:latin typeface="Berlin Sans FB Demi" pitchFamily="34" charset="0"/>
              </a:rPr>
              <a:t>Energy Forms and Conversion Worksheet</a:t>
            </a:r>
          </a:p>
          <a:p>
            <a:r>
              <a:rPr lang="en-US" altLang="en-US" sz="2800">
                <a:latin typeface="Berlin Sans FB Demi" pitchFamily="34" charset="0"/>
              </a:rPr>
              <a:t>Energy Transformations [2] Worksheet – see resources for notes</a:t>
            </a:r>
          </a:p>
          <a:p>
            <a:r>
              <a:rPr lang="en-US" altLang="en-US" sz="2800">
                <a:latin typeface="Berlin Sans FB Demi" pitchFamily="34" charset="0"/>
              </a:rPr>
              <a:t>Energy Transformations [3] Worksheet – see resources for notes</a:t>
            </a:r>
          </a:p>
          <a:p>
            <a:r>
              <a:rPr lang="en-US" altLang="en-US" sz="2800">
                <a:latin typeface="Berlin Sans FB Demi" pitchFamily="34" charset="0"/>
              </a:rPr>
              <a:t>Energy Cube Review</a:t>
            </a:r>
          </a:p>
          <a:p>
            <a:r>
              <a:rPr lang="en-US" altLang="en-US" sz="2800">
                <a:latin typeface="Berlin Sans FB Demi" pitchFamily="34" charset="0"/>
              </a:rPr>
              <a:t>How is Energy like Money? Handout</a:t>
            </a:r>
          </a:p>
          <a:p>
            <a:r>
              <a:rPr lang="en-US" altLang="en-US" sz="2800">
                <a:latin typeface="Berlin Sans FB Demi" pitchFamily="34" charset="0"/>
              </a:rPr>
              <a:t>Energy Transformations in a Car constructed response</a:t>
            </a:r>
          </a:p>
          <a:p>
            <a:r>
              <a:rPr lang="en-US" altLang="en-US" sz="2800">
                <a:latin typeface="Berlin Sans FB Demi" pitchFamily="34" charset="0"/>
              </a:rPr>
              <a:t>Station Activities to demonstrate energy transformation</a:t>
            </a:r>
          </a:p>
        </p:txBody>
      </p:sp>
    </p:spTree>
  </p:cSld>
  <p:clrMapOvr>
    <a:masterClrMapping/>
  </p:clrMapOvr>
  <p:transition spd="slow">
    <p:blinds dir="ver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0" y="152400"/>
            <a:ext cx="9144000" cy="1447800"/>
          </a:xfrm>
        </p:spPr>
        <p:txBody>
          <a:bodyPr/>
          <a:lstStyle/>
          <a:p>
            <a:r>
              <a:rPr lang="en-US" altLang="en-US" sz="3000">
                <a:latin typeface="Berlin Sans FB Demi" pitchFamily="34" charset="0"/>
              </a:rPr>
              <a:t>Identify energy transformations in the illustration below. Include the following: Heat, Light, Mechanical, Electrical, Sound, &amp; Chemical</a:t>
            </a:r>
          </a:p>
        </p:txBody>
      </p:sp>
      <p:pic>
        <p:nvPicPr>
          <p:cNvPr id="62467"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62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7" y="228600"/>
            <a:ext cx="9144000" cy="1066800"/>
          </a:xfrm>
        </p:spPr>
        <p:txBody>
          <a:bodyPr/>
          <a:lstStyle/>
          <a:p>
            <a:r>
              <a:rPr lang="en-US" sz="3600" dirty="0"/>
              <a:t>Use Your Graphic Organizer to</a:t>
            </a:r>
            <a:br>
              <a:rPr lang="en-US" sz="3600" dirty="0"/>
            </a:br>
            <a:r>
              <a:rPr lang="en-US" sz="3600" dirty="0"/>
              <a:t> Record Important Information</a:t>
            </a:r>
          </a:p>
        </p:txBody>
      </p:sp>
      <p:graphicFrame>
        <p:nvGraphicFramePr>
          <p:cNvPr id="3" name="Object 2"/>
          <p:cNvGraphicFramePr>
            <a:graphicFrameLocks noChangeAspect="1"/>
          </p:cNvGraphicFramePr>
          <p:nvPr>
            <p:extLst>
              <p:ext uri="{D42A27DB-BD31-4B8C-83A1-F6EECF244321}">
                <p14:modId xmlns:p14="http://schemas.microsoft.com/office/powerpoint/2010/main" val="3618331571"/>
              </p:ext>
            </p:extLst>
          </p:nvPr>
        </p:nvGraphicFramePr>
        <p:xfrm>
          <a:off x="1295400" y="1524000"/>
          <a:ext cx="6508377" cy="5029200"/>
        </p:xfrm>
        <a:graphic>
          <a:graphicData uri="http://schemas.openxmlformats.org/presentationml/2006/ole">
            <mc:AlternateContent xmlns:mc="http://schemas.openxmlformats.org/markup-compatibility/2006">
              <mc:Choice xmlns:v="urn:schemas-microsoft-com:vml" Requires="v">
                <p:oleObj spid="_x0000_s174086"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95400" y="1524000"/>
                        <a:ext cx="6508377"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67627323"/>
      </p:ext>
    </p:extLst>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762000"/>
          </a:xfrm>
        </p:spPr>
        <p:txBody>
          <a:bodyPr/>
          <a:lstStyle/>
          <a:p>
            <a:pPr eaLnBrk="1" hangingPunct="1"/>
            <a:r>
              <a:rPr lang="en-US" altLang="en-US" sz="6000">
                <a:latin typeface="Berlin Sans FB Demi" pitchFamily="34" charset="0"/>
                <a:cs typeface="Andalus" pitchFamily="18" charset="-78"/>
              </a:rPr>
              <a:t>Heat (Thermal) Energy</a:t>
            </a:r>
          </a:p>
        </p:txBody>
      </p:sp>
      <p:sp>
        <p:nvSpPr>
          <p:cNvPr id="11267" name="Content Placeholder 2"/>
          <p:cNvSpPr>
            <a:spLocks noGrp="1"/>
          </p:cNvSpPr>
          <p:nvPr>
            <p:ph idx="1"/>
          </p:nvPr>
        </p:nvSpPr>
        <p:spPr>
          <a:xfrm>
            <a:off x="304800" y="1219200"/>
            <a:ext cx="8458200" cy="5638800"/>
          </a:xfrm>
        </p:spPr>
        <p:txBody>
          <a:bodyPr/>
          <a:lstStyle/>
          <a:p>
            <a:pPr eaLnBrk="1" hangingPunct="1"/>
            <a:r>
              <a:rPr lang="en-US" altLang="en-US" sz="3000" b="0" dirty="0">
                <a:solidFill>
                  <a:srgbClr val="FF0000"/>
                </a:solidFill>
                <a:latin typeface="Berlin Sans FB Demi" pitchFamily="34" charset="0"/>
              </a:rPr>
              <a:t>Energy that is created in the movement of particles (atoms) that produces heat.</a:t>
            </a:r>
          </a:p>
          <a:p>
            <a:pPr eaLnBrk="1" hangingPunct="1"/>
            <a:r>
              <a:rPr lang="en-US" altLang="en-US" sz="3000" b="0" dirty="0">
                <a:latin typeface="Berlin Sans FB Demi" pitchFamily="34" charset="0"/>
              </a:rPr>
              <a:t>Heat (thermal) </a:t>
            </a:r>
            <a:r>
              <a:rPr lang="en-US" altLang="en-US" sz="3000" b="0" dirty="0">
                <a:solidFill>
                  <a:srgbClr val="FF0000"/>
                </a:solidFill>
                <a:latin typeface="Berlin Sans FB Demi" pitchFamily="34" charset="0"/>
              </a:rPr>
              <a:t>energy increases as temperature increases</a:t>
            </a:r>
          </a:p>
          <a:p>
            <a:pPr eaLnBrk="1" hangingPunct="1"/>
            <a:r>
              <a:rPr lang="en-US" altLang="en-US" sz="3000" b="0" dirty="0">
                <a:latin typeface="Berlin Sans FB Demi" pitchFamily="34" charset="0"/>
              </a:rPr>
              <a:t>The </a:t>
            </a:r>
            <a:r>
              <a:rPr lang="en-US" altLang="en-US" sz="3000" b="0" dirty="0">
                <a:solidFill>
                  <a:srgbClr val="FF0000"/>
                </a:solidFill>
                <a:latin typeface="Berlin Sans FB Demi" pitchFamily="34" charset="0"/>
              </a:rPr>
              <a:t>faster the particles (atoms) move, the greater the kinetic energy and the greater the object’s thermal energy</a:t>
            </a:r>
            <a:r>
              <a:rPr lang="en-US" altLang="en-US" sz="3000" b="0" dirty="0">
                <a:latin typeface="Berlin Sans FB Demi" pitchFamily="34" charset="0"/>
              </a:rPr>
              <a:t>. The opposite is also true.</a:t>
            </a:r>
          </a:p>
          <a:p>
            <a:pPr eaLnBrk="1" hangingPunct="1"/>
            <a:r>
              <a:rPr lang="en-US" altLang="en-US" sz="3000" b="0" dirty="0">
                <a:latin typeface="Berlin Sans FB Demi" pitchFamily="34" charset="0"/>
              </a:rPr>
              <a:t>Thermal energy also depends on the number of particles. If there are more particles, there is more thermal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 calcmode="lin" valueType="num">
                                      <p:cBhvr>
                                        <p:cTn id="14"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112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 calcmode="lin" valueType="num">
                                      <p:cBhvr>
                                        <p:cTn id="28"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1126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 calcmode="lin" valueType="num">
                                      <p:cBhvr>
                                        <p:cTn id="35"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8200"/>
          </a:xfrm>
        </p:spPr>
        <p:txBody>
          <a:bodyPr/>
          <a:lstStyle/>
          <a:p>
            <a:pPr eaLnBrk="1" hangingPunct="1"/>
            <a:r>
              <a:rPr lang="en-US" altLang="en-US" sz="4400">
                <a:latin typeface="Berlin Sans FB Demi" pitchFamily="34" charset="0"/>
              </a:rPr>
              <a:t>Heat (Thermal) Energy</a:t>
            </a:r>
          </a:p>
        </p:txBody>
      </p:sp>
      <p:sp>
        <p:nvSpPr>
          <p:cNvPr id="118788" name="Rectangle 4"/>
          <p:cNvSpPr>
            <a:spLocks noGrp="1" noChangeArrowheads="1"/>
          </p:cNvSpPr>
          <p:nvPr>
            <p:ph type="body" sz="half" idx="2"/>
          </p:nvPr>
        </p:nvSpPr>
        <p:spPr>
          <a:xfrm>
            <a:off x="76200" y="1131888"/>
            <a:ext cx="5562600" cy="2906712"/>
          </a:xfrm>
        </p:spPr>
        <p:txBody>
          <a:bodyPr/>
          <a:lstStyle/>
          <a:p>
            <a:pPr marL="0" indent="0" algn="ctr" eaLnBrk="1" hangingPunct="1">
              <a:buFontTx/>
              <a:buNone/>
            </a:pPr>
            <a:r>
              <a:rPr lang="en-US" altLang="en-US" sz="3400">
                <a:solidFill>
                  <a:srgbClr val="660066"/>
                </a:solidFill>
                <a:latin typeface="Berlin Sans FB Demi" pitchFamily="34" charset="0"/>
              </a:rPr>
              <a:t>A hot object is one whose atoms and molecules are excited and show rapid movement. </a:t>
            </a:r>
            <a:br>
              <a:rPr lang="en-US" altLang="en-US" sz="3400">
                <a:solidFill>
                  <a:srgbClr val="660066"/>
                </a:solidFill>
                <a:latin typeface="Berlin Sans FB Demi" pitchFamily="34" charset="0"/>
              </a:rPr>
            </a:br>
            <a:r>
              <a:rPr lang="en-US" altLang="en-US" sz="3400">
                <a:solidFill>
                  <a:srgbClr val="660066"/>
                </a:solidFill>
                <a:latin typeface="Berlin Sans FB Demi" pitchFamily="34" charset="0"/>
              </a:rPr>
              <a:t>(More heat energy)</a:t>
            </a:r>
          </a:p>
        </p:txBody>
      </p:sp>
      <p:pic>
        <p:nvPicPr>
          <p:cNvPr id="118790" name="Picture 6" descr="Therm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descr="Therm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3702050"/>
            <a:ext cx="297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419600"/>
            <a:ext cx="4953000" cy="2185988"/>
          </a:xfrm>
          <a:prstGeom prst="rect">
            <a:avLst/>
          </a:prstGeom>
        </p:spPr>
        <p:txBody>
          <a:bodyPr>
            <a:spAutoFit/>
          </a:bodyPr>
          <a:lstStyle/>
          <a:p>
            <a:pPr algn="ctr">
              <a:defRPr/>
            </a:pPr>
            <a:r>
              <a:rPr lang="en-US" sz="3400" b="1" kern="0" dirty="0">
                <a:solidFill>
                  <a:srgbClr val="660066"/>
                </a:solidFill>
                <a:latin typeface="Berlin Sans FB Demi" pitchFamily="34" charset="0"/>
              </a:rPr>
              <a:t>A cooler object's molecules and atoms will show less movement. (Less heat energy) </a:t>
            </a:r>
            <a:endParaRPr lang="en-US" sz="3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118788">
                                            <p:txEl>
                                              <p:pRg st="0" end="0"/>
                                            </p:txEl>
                                          </p:spTgt>
                                        </p:tgtEl>
                                        <p:attrNameLst>
                                          <p:attrName>style.visibility</p:attrName>
                                        </p:attrNameLst>
                                      </p:cBhvr>
                                      <p:to>
                                        <p:strVal val="visible"/>
                                      </p:to>
                                    </p:set>
                                    <p:anim calcmode="lin" valueType="num">
                                      <p:cBhvr>
                                        <p:cTn id="16" dur="1000" fill="hold"/>
                                        <p:tgtEl>
                                          <p:spTgt spid="11878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18788">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118788">
                                            <p:txEl>
                                              <p:pRg st="0" end="0"/>
                                            </p:txEl>
                                          </p:spTgt>
                                        </p:tgtEl>
                                      </p:cBhvr>
                                    </p:animEffect>
                                  </p:childTnLst>
                                </p:cTn>
                              </p:par>
                            </p:childTnLst>
                          </p:cTn>
                        </p:par>
                        <p:par>
                          <p:cTn id="19" fill="hold" nodeType="afterGroup">
                            <p:stCondLst>
                              <p:cond delay="3000"/>
                            </p:stCondLst>
                            <p:childTnLst>
                              <p:par>
                                <p:cTn id="20" presetID="52" presetClass="entr" presetSubtype="0" fill="hold" nodeType="afterEffect">
                                  <p:stCondLst>
                                    <p:cond delay="4000"/>
                                  </p:stCondLst>
                                  <p:childTnLst>
                                    <p:set>
                                      <p:cBhvr>
                                        <p:cTn id="21" dur="1" fill="hold">
                                          <p:stCondLst>
                                            <p:cond delay="0"/>
                                          </p:stCondLst>
                                        </p:cTn>
                                        <p:tgtEl>
                                          <p:spTgt spid="118790"/>
                                        </p:tgtEl>
                                        <p:attrNameLst>
                                          <p:attrName>style.visibility</p:attrName>
                                        </p:attrNameLst>
                                      </p:cBhvr>
                                      <p:to>
                                        <p:strVal val="visible"/>
                                      </p:to>
                                    </p:set>
                                    <p:animScale>
                                      <p:cBhvr>
                                        <p:cTn id="22"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8790"/>
                                        </p:tgtEl>
                                        <p:attrNameLst>
                                          <p:attrName>ppt_x</p:attrName>
                                          <p:attrName>ppt_y</p:attrName>
                                        </p:attrNameLst>
                                      </p:cBhvr>
                                    </p:animMotion>
                                    <p:animEffect transition="in" filter="fade">
                                      <p:cBhvr>
                                        <p:cTn id="24" dur="1000"/>
                                        <p:tgtEl>
                                          <p:spTgt spid="118790"/>
                                        </p:tgtEl>
                                      </p:cBhvr>
                                    </p:animEffect>
                                  </p:childTnLst>
                                </p:cTn>
                              </p:par>
                            </p:childTnLst>
                          </p:cTn>
                        </p:par>
                        <p:par>
                          <p:cTn id="25" fill="hold" nodeType="afterGroup">
                            <p:stCondLst>
                              <p:cond delay="8000"/>
                            </p:stCondLst>
                            <p:childTnLst>
                              <p:par>
                                <p:cTn id="26" presetID="53" presetClass="entr" presetSubtype="16" fill="hold" grpId="0" nodeType="afterEffect">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childTnLst>
                          </p:cTn>
                        </p:par>
                        <p:par>
                          <p:cTn id="31" fill="hold" nodeType="afterGroup">
                            <p:stCondLst>
                              <p:cond delay="11500"/>
                            </p:stCondLst>
                            <p:childTnLst>
                              <p:par>
                                <p:cTn id="32" presetID="15" presetClass="entr" presetSubtype="0" fill="hold" nodeType="afterEffect">
                                  <p:stCondLst>
                                    <p:cond delay="3500"/>
                                  </p:stCondLst>
                                  <p:childTnLst>
                                    <p:set>
                                      <p:cBhvr>
                                        <p:cTn id="33" dur="1" fill="hold">
                                          <p:stCondLst>
                                            <p:cond delay="0"/>
                                          </p:stCondLst>
                                        </p:cTn>
                                        <p:tgtEl>
                                          <p:spTgt spid="118791"/>
                                        </p:tgtEl>
                                        <p:attrNameLst>
                                          <p:attrName>style.visibility</p:attrName>
                                        </p:attrNameLst>
                                      </p:cBhvr>
                                      <p:to>
                                        <p:strVal val="visible"/>
                                      </p:to>
                                    </p:set>
                                    <p:anim calcmode="lin" valueType="num">
                                      <p:cBhvr>
                                        <p:cTn id="34" dur="1000" fill="hold"/>
                                        <p:tgtEl>
                                          <p:spTgt spid="118791"/>
                                        </p:tgtEl>
                                        <p:attrNameLst>
                                          <p:attrName>ppt_w</p:attrName>
                                        </p:attrNameLst>
                                      </p:cBhvr>
                                      <p:tavLst>
                                        <p:tav tm="0">
                                          <p:val>
                                            <p:fltVal val="0"/>
                                          </p:val>
                                        </p:tav>
                                        <p:tav tm="100000">
                                          <p:val>
                                            <p:strVal val="#ppt_w"/>
                                          </p:val>
                                        </p:tav>
                                      </p:tavLst>
                                    </p:anim>
                                    <p:anim calcmode="lin" valueType="num">
                                      <p:cBhvr>
                                        <p:cTn id="35" dur="1000" fill="hold"/>
                                        <p:tgtEl>
                                          <p:spTgt spid="118791"/>
                                        </p:tgtEl>
                                        <p:attrNameLst>
                                          <p:attrName>ppt_h</p:attrName>
                                        </p:attrNameLst>
                                      </p:cBhvr>
                                      <p:tavLst>
                                        <p:tav tm="0">
                                          <p:val>
                                            <p:fltVal val="0"/>
                                          </p:val>
                                        </p:tav>
                                        <p:tav tm="100000">
                                          <p:val>
                                            <p:strVal val="#ppt_h"/>
                                          </p:val>
                                        </p:tav>
                                      </p:tavLst>
                                    </p:anim>
                                    <p:anim calcmode="lin" valueType="num">
                                      <p:cBhvr>
                                        <p:cTn id="36"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382000" cy="1371600"/>
          </a:xfrm>
        </p:spPr>
        <p:txBody>
          <a:bodyPr/>
          <a:lstStyle/>
          <a:p>
            <a:pPr eaLnBrk="1" hangingPunct="1"/>
            <a:r>
              <a:rPr lang="en-US" altLang="en-US" sz="6000">
                <a:latin typeface="Berlin Sans FB Demi" pitchFamily="34" charset="0"/>
              </a:rPr>
              <a:t>Which has more thermal energy? Why?</a:t>
            </a:r>
          </a:p>
        </p:txBody>
      </p:sp>
      <p:grpSp>
        <p:nvGrpSpPr>
          <p:cNvPr id="16387" name="Group 3"/>
          <p:cNvGrpSpPr>
            <a:grpSpLocks/>
          </p:cNvGrpSpPr>
          <p:nvPr/>
        </p:nvGrpSpPr>
        <p:grpSpPr bwMode="auto">
          <a:xfrm>
            <a:off x="838200" y="2286000"/>
            <a:ext cx="3429000" cy="3798888"/>
            <a:chOff x="838200" y="2286000"/>
            <a:chExt cx="3429000" cy="3798689"/>
          </a:xfrm>
        </p:grpSpPr>
        <p:pic>
          <p:nvPicPr>
            <p:cNvPr id="16391" name="Picture 2" descr="C:\Users\ARRINGTONCB\AppData\Local\Microsoft\Windows\Temporary Internet Files\Content.IE5\7UR01MAO\MC900012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727" y="2286000"/>
              <a:ext cx="3048000" cy="315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2"/>
            <p:cNvSpPr txBox="1">
              <a:spLocks noChangeArrowheads="1"/>
            </p:cNvSpPr>
            <p:nvPr/>
          </p:nvSpPr>
          <p:spPr bwMode="auto">
            <a:xfrm>
              <a:off x="838200" y="5438358"/>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Hot Chocolate</a:t>
              </a:r>
            </a:p>
          </p:txBody>
        </p:sp>
      </p:grpSp>
      <p:grpSp>
        <p:nvGrpSpPr>
          <p:cNvPr id="16388" name="Group 4"/>
          <p:cNvGrpSpPr>
            <a:grpSpLocks/>
          </p:cNvGrpSpPr>
          <p:nvPr/>
        </p:nvGrpSpPr>
        <p:grpSpPr bwMode="auto">
          <a:xfrm>
            <a:off x="5194300" y="2328863"/>
            <a:ext cx="3429000" cy="4144962"/>
            <a:chOff x="5194533" y="2329090"/>
            <a:chExt cx="3429000" cy="4144094"/>
          </a:xfrm>
        </p:grpSpPr>
        <p:pic>
          <p:nvPicPr>
            <p:cNvPr id="16389" name="Picture 4" descr="http://cnx.org/resources/5bc191b37646daa58e81282d4b7335ca/Figure_12_02_0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9090"/>
              <a:ext cx="3048000" cy="3559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5"/>
            <p:cNvSpPr txBox="1">
              <a:spLocks noChangeArrowheads="1"/>
            </p:cNvSpPr>
            <p:nvPr/>
          </p:nvSpPr>
          <p:spPr bwMode="auto">
            <a:xfrm>
              <a:off x="5194533" y="5826853"/>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Ice Water</a:t>
              </a:r>
            </a:p>
          </p:txBody>
        </p:sp>
      </p:grpSp>
    </p:spTree>
  </p:cSld>
  <p:clrMapOvr>
    <a:masterClrMapping/>
  </p:clrMapOvr>
  <p:transition spd="slow">
    <p:blinds dir="vert"/>
  </p:transition>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4050</TotalTime>
  <Words>3368</Words>
  <Application>Microsoft Office PowerPoint</Application>
  <PresentationFormat>On-screen Show (4:3)</PresentationFormat>
  <Paragraphs>266</Paragraphs>
  <Slides>54</Slides>
  <Notes>53</Notes>
  <HiddenSlides>0</HiddenSlides>
  <MMClips>4</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65" baseType="lpstr">
      <vt:lpstr>Andalus</vt:lpstr>
      <vt:lpstr>Arial</vt:lpstr>
      <vt:lpstr>Berlin Sans FB Demi</vt:lpstr>
      <vt:lpstr>Calibri</vt:lpstr>
      <vt:lpstr>Impact</vt:lpstr>
      <vt:lpstr>Wingdings</vt:lpstr>
      <vt:lpstr>Cloud skipper design template</vt:lpstr>
      <vt:lpstr>1_Cloud skipper design template</vt:lpstr>
      <vt:lpstr>2_Cloud skipper design template</vt:lpstr>
      <vt:lpstr>3_Cloud skipper design template</vt:lpstr>
      <vt:lpstr>Acrobat Document</vt:lpstr>
      <vt:lpstr>Identify all the forms of energy you see in the picture below.</vt:lpstr>
      <vt:lpstr>Essential Question: How are forms of energy alike and different?</vt:lpstr>
      <vt:lpstr>PowerPoint Presentation</vt:lpstr>
      <vt:lpstr>In our previous lesson, we learned that there are two types of energy: Potential Energy &amp; Kinetic Energy</vt:lpstr>
      <vt:lpstr>There are many forms of energy, but we are going to focus on just a few.</vt:lpstr>
      <vt:lpstr>Use Your Graphic Organizer to  Record Important Information</vt:lpstr>
      <vt:lpstr>Heat (Thermal) Energy</vt:lpstr>
      <vt:lpstr>Heat (Thermal) Energy</vt:lpstr>
      <vt:lpstr>Which has more thermal energy? Why?</vt:lpstr>
      <vt:lpstr>Mechanical  Energy</vt:lpstr>
      <vt:lpstr>Mechanical Energy</vt:lpstr>
      <vt:lpstr>Examples of Mechanical Energy</vt:lpstr>
      <vt:lpstr>Light (Radiant) Energy</vt:lpstr>
      <vt:lpstr>Examples of Light (Radiant) Energy</vt:lpstr>
      <vt:lpstr>Electrical Energy</vt:lpstr>
      <vt:lpstr>Sound Energy</vt:lpstr>
      <vt:lpstr>Chemical Energy</vt:lpstr>
      <vt:lpstr>Examples of Chemical Energy</vt:lpstr>
      <vt:lpstr>PowerPoint Presentation</vt:lpstr>
      <vt:lpstr>PowerPoint Presentation</vt:lpstr>
      <vt:lpstr>What type of energy is shown below?</vt:lpstr>
      <vt:lpstr>What types of energy are shown below?</vt:lpstr>
      <vt:lpstr>What type of energy is shown below?</vt:lpstr>
      <vt:lpstr>What type of energy is shown below?</vt:lpstr>
      <vt:lpstr>What types of energy are shown below?</vt:lpstr>
      <vt:lpstr>In the world around you, energy is transforming continually between one form and another.</vt:lpstr>
      <vt:lpstr>According to the Law of Conservation of Energy, energy is never created or destroyed, it just changes its form.</vt:lpstr>
      <vt:lpstr>Examples of Transforming Heat (Thermal) Energy</vt:lpstr>
      <vt:lpstr>Examples of Transforming Chemical Energy</vt:lpstr>
      <vt:lpstr>Examples of Transforming Light (Radiant) Energy</vt:lpstr>
      <vt:lpstr>Examples of Transforming Electrical Energy</vt:lpstr>
      <vt:lpstr>Let’s examine the Energy Transformation in riding a bike.</vt:lpstr>
      <vt:lpstr>Energy Transformations  in a Car</vt:lpstr>
      <vt:lpstr>PowerPoint Presentation</vt:lpstr>
      <vt:lpstr>Energy Transfer</vt:lpstr>
      <vt:lpstr>Energy Transformations</vt:lpstr>
      <vt:lpstr>PowerPoint Presentation</vt:lpstr>
      <vt:lpstr>PowerPoint Presentation</vt:lpstr>
      <vt:lpstr>How is Energy Like Money? Handout</vt:lpstr>
      <vt:lpstr>Study Jams Video:  Energy and Matter</vt:lpstr>
      <vt:lpstr>Let’s see what you know about energy transformations.  The following slides will show an image. Guess the type of energy transformation that occurs in the image.</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PowerPoint Presentation</vt:lpstr>
      <vt:lpstr>Activities to Reinforce Energy Transformation</vt:lpstr>
      <vt:lpstr>Identify energy transformations in the illustration below. Include the following: Heat, Light, Mechanical, Electrical, Sound, &amp; Chemical</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ENERGY</dc:title>
  <dc:creator>TINA SHUTTY</dc:creator>
  <cp:lastModifiedBy>Garner, Addie</cp:lastModifiedBy>
  <cp:revision>115</cp:revision>
  <cp:lastPrinted>1601-01-01T00:00:00Z</cp:lastPrinted>
  <dcterms:created xsi:type="dcterms:W3CDTF">2006-10-29T22:39:07Z</dcterms:created>
  <dcterms:modified xsi:type="dcterms:W3CDTF">2018-10-11T16:43:25Z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