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25"/>
  </p:notesMasterIdLst>
  <p:sldIdLst>
    <p:sldId id="256" r:id="rId2"/>
    <p:sldId id="257" r:id="rId3"/>
    <p:sldId id="269" r:id="rId4"/>
    <p:sldId id="267" r:id="rId5"/>
    <p:sldId id="263" r:id="rId6"/>
    <p:sldId id="261" r:id="rId7"/>
    <p:sldId id="280" r:id="rId8"/>
    <p:sldId id="259" r:id="rId9"/>
    <p:sldId id="258" r:id="rId10"/>
    <p:sldId id="268" r:id="rId11"/>
    <p:sldId id="281" r:id="rId12"/>
    <p:sldId id="260" r:id="rId13"/>
    <p:sldId id="266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64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9F4EB-5C49-49E0-9F5F-E11478BB4612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29D66-F028-49D8-82C7-CAE074BF3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8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1-Most people think of scholarships as something offered by a private organization. Check locally and nationally for scholarships.</a:t>
            </a:r>
          </a:p>
          <a:p>
            <a:r>
              <a:rPr lang="en-US" dirty="0" smtClean="0"/>
              <a:t>2-Getting lots of small scholarships adds up. Smaller scholarships are often less competitive, so you have better chances of winning an award.</a:t>
            </a:r>
          </a:p>
          <a:p>
            <a:r>
              <a:rPr lang="en-US" dirty="0" smtClean="0"/>
              <a:t>3-Always double check your work, or even better, get someone else to look over your work. A second pair of eyes can help catch careless mistakes.</a:t>
            </a:r>
          </a:p>
          <a:p>
            <a:r>
              <a:rPr lang="en-US" dirty="0" smtClean="0"/>
              <a:t>4-Attention</a:t>
            </a:r>
            <a:r>
              <a:rPr lang="en-US" baseline="0" dirty="0" smtClean="0"/>
              <a:t> to detail. Be neat. Turn in supporting documents in the order they are requested. </a:t>
            </a:r>
            <a:endParaRPr lang="en-US" dirty="0" smtClean="0"/>
          </a:p>
          <a:p>
            <a:r>
              <a:rPr lang="en-US" dirty="0" smtClean="0"/>
              <a:t>5-Missing a deadline is the biggest mistake you can make. Pay close attention to time</a:t>
            </a:r>
            <a:r>
              <a:rPr lang="en-US" baseline="0" dirty="0" smtClean="0"/>
              <a:t> of day deadlines for online apps.</a:t>
            </a:r>
            <a:r>
              <a:rPr lang="en-US" dirty="0" smtClean="0"/>
              <a:t> Apply before the deadline hits.  </a:t>
            </a:r>
          </a:p>
          <a:p>
            <a:r>
              <a:rPr lang="en-US" dirty="0" smtClean="0"/>
              <a:t>5-Start your search as early as you can, which will allow you more time to complete applications and earn scholarship awards. Also,</a:t>
            </a:r>
            <a:r>
              <a:rPr lang="en-US" baseline="0" dirty="0" smtClean="0"/>
              <a:t> new scholarships open and close throughout the school year.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4E15F-5784-4930-B140-D100DC3233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80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1-Expandable file or notebook to protect copies or printouts.</a:t>
            </a:r>
          </a:p>
          <a:p>
            <a:r>
              <a:rPr lang="en-US" dirty="0" smtClean="0"/>
              <a:t>2-Simple head shot. Some scholarships require a photo.</a:t>
            </a:r>
          </a:p>
          <a:p>
            <a:r>
              <a:rPr lang="en-US" dirty="0" smtClean="0"/>
              <a:t>3-Include all organizations, clubs, volunteer work, extra-curricular activities and awards/honors.</a:t>
            </a:r>
          </a:p>
          <a:p>
            <a:r>
              <a:rPr lang="en-US" dirty="0" smtClean="0"/>
              <a:t>4-Get at least 3 from teachers, counselors, clergy or employers.</a:t>
            </a:r>
          </a:p>
          <a:p>
            <a:r>
              <a:rPr lang="en-US" dirty="0" smtClean="0"/>
              <a:t>5-Keep copies available in case. </a:t>
            </a:r>
          </a:p>
          <a:p>
            <a:r>
              <a:rPr lang="en-US" dirty="0" smtClean="0"/>
              <a:t>6-Goals, achievement, financial need</a:t>
            </a:r>
          </a:p>
          <a:p>
            <a:r>
              <a:rPr lang="en-US" dirty="0" smtClean="0"/>
              <a:t>7-Represents you well, not odd or offbeat</a:t>
            </a:r>
          </a:p>
          <a:p>
            <a:r>
              <a:rPr lang="en-US" dirty="0" smtClean="0"/>
              <a:t>8-Track them on a calendar (time of day)</a:t>
            </a:r>
          </a:p>
          <a:p>
            <a:r>
              <a:rPr lang="en-US" dirty="0" smtClean="0"/>
              <a:t>9-Present in order asked for</a:t>
            </a:r>
          </a:p>
          <a:p>
            <a:r>
              <a:rPr lang="en-US" dirty="0" smtClean="0"/>
              <a:t>10-Print copy for your records.  Send with delivery confirmation if mailing.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4E15F-5784-4930-B140-D100DC3233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92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F3C64E6-308B-49CE-A53B-0C60666D9A8E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E88221E-F09E-46BE-9F01-3AD2F6A2D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64E6-308B-49CE-A53B-0C60666D9A8E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221E-F09E-46BE-9F01-3AD2F6A2D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64E6-308B-49CE-A53B-0C60666D9A8E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221E-F09E-46BE-9F01-3AD2F6A2D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F3C64E6-308B-49CE-A53B-0C60666D9A8E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221E-F09E-46BE-9F01-3AD2F6A2D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F3C64E6-308B-49CE-A53B-0C60666D9A8E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E88221E-F09E-46BE-9F01-3AD2F6A2D90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F3C64E6-308B-49CE-A53B-0C60666D9A8E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E88221E-F09E-46BE-9F01-3AD2F6A2D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F3C64E6-308B-49CE-A53B-0C60666D9A8E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E88221E-F09E-46BE-9F01-3AD2F6A2D90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64E6-308B-49CE-A53B-0C60666D9A8E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8221E-F09E-46BE-9F01-3AD2F6A2D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F3C64E6-308B-49CE-A53B-0C60666D9A8E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E88221E-F09E-46BE-9F01-3AD2F6A2D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F3C64E6-308B-49CE-A53B-0C60666D9A8E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E88221E-F09E-46BE-9F01-3AD2F6A2D90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F3C64E6-308B-49CE-A53B-0C60666D9A8E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E88221E-F09E-46BE-9F01-3AD2F6A2D90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F3C64E6-308B-49CE-A53B-0C60666D9A8E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E88221E-F09E-46BE-9F01-3AD2F6A2D90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egeforalltexans.com/" TargetMode="External"/><Relationship Id="rId7" Type="http://schemas.openxmlformats.org/officeDocument/2006/relationships/hyperlink" Target="mailto:lhs2016@mail.remind.com" TargetMode="External"/><Relationship Id="rId2" Type="http://schemas.openxmlformats.org/officeDocument/2006/relationships/hyperlink" Target="http://www.fastweb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gfuture.collegeboard.org/scholarship-search" TargetMode="External"/><Relationship Id="rId5" Type="http://schemas.openxmlformats.org/officeDocument/2006/relationships/hyperlink" Target="http://www.everychanceeverytexan.org/about/scholars/" TargetMode="External"/><Relationship Id="rId4" Type="http://schemas.openxmlformats.org/officeDocument/2006/relationships/hyperlink" Target="http://www.zinch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.org/" TargetMode="External"/><Relationship Id="rId2" Type="http://schemas.openxmlformats.org/officeDocument/2006/relationships/hyperlink" Target="http://www.collegeboard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gmurphy@lufkinisd.org" TargetMode="External"/><Relationship Id="rId2" Type="http://schemas.openxmlformats.org/officeDocument/2006/relationships/hyperlink" Target="mailto:lhs2016@mail.remind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plytexas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monapp.org/Logi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Baskerville Old Face" pitchFamily="18" charset="0"/>
              </a:rPr>
              <a:t>Senior year prep</a:t>
            </a:r>
            <a:endParaRPr lang="en-US" sz="4800" dirty="0">
              <a:latin typeface="Baskerville Old Face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Baskerville Old Face" pitchFamily="18" charset="0"/>
              </a:rPr>
              <a:t>What you need to know going into senior year</a:t>
            </a:r>
            <a:endParaRPr lang="en-US" sz="2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7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917" y="609600"/>
            <a:ext cx="5668166" cy="495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7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1000"/>
            <a:ext cx="4549605" cy="607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0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Baskerville Old Face" pitchFamily="18" charset="0"/>
              </a:rPr>
              <a:t>GPA &amp; transcripts</a:t>
            </a:r>
            <a:endParaRPr lang="en-US" sz="48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Baskerville Old Face" pitchFamily="18" charset="0"/>
              </a:rPr>
              <a:t>Will be available August 1</a:t>
            </a:r>
            <a:r>
              <a:rPr lang="en-US" sz="2400" baseline="30000" dirty="0" smtClean="0">
                <a:latin typeface="Baskerville Old Face" pitchFamily="18" charset="0"/>
              </a:rPr>
              <a:t>st</a:t>
            </a:r>
            <a:endParaRPr lang="en-US" sz="2400" dirty="0" smtClean="0">
              <a:latin typeface="Baskerville Old Face" pitchFamily="18" charset="0"/>
            </a:endParaRPr>
          </a:p>
          <a:p>
            <a:r>
              <a:rPr lang="en-US" sz="2400" dirty="0" smtClean="0">
                <a:latin typeface="Baskerville Old Face" pitchFamily="18" charset="0"/>
              </a:rPr>
              <a:t>Notices on procedure will be mailed over the summer</a:t>
            </a:r>
          </a:p>
          <a:p>
            <a:r>
              <a:rPr lang="en-US" sz="2400" dirty="0" smtClean="0">
                <a:latin typeface="Baskerville Old Face" pitchFamily="18" charset="0"/>
              </a:rPr>
              <a:t>Must send transcripts to schools you apply to</a:t>
            </a:r>
          </a:p>
          <a:p>
            <a:r>
              <a:rPr lang="en-US" sz="2400" dirty="0" smtClean="0">
                <a:latin typeface="Baskerville Old Face" pitchFamily="18" charset="0"/>
              </a:rPr>
              <a:t>First 3 transcripts requested are free. Each </a:t>
            </a:r>
            <a:r>
              <a:rPr lang="en-US" sz="2400" smtClean="0">
                <a:latin typeface="Baskerville Old Face" pitchFamily="18" charset="0"/>
              </a:rPr>
              <a:t>additional transcript is $3.</a:t>
            </a:r>
            <a:endParaRPr lang="en-US" sz="2400" dirty="0" smtClean="0">
              <a:latin typeface="Baskerville Old Face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Baskerville Old Face" pitchFamily="18" charset="0"/>
              </a:rPr>
              <a:t>$CHOLAR$HIP BA$IC$</a:t>
            </a:r>
            <a:endParaRPr lang="en-US" sz="4800" dirty="0">
              <a:latin typeface="Baskerville Old Face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>
                <a:latin typeface="Baskerville Old Face" pitchFamily="18" charset="0"/>
              </a:rPr>
              <a:t>What kinds of scholarships are available?</a:t>
            </a:r>
          </a:p>
          <a:p>
            <a:r>
              <a:rPr lang="en-US" sz="2800" dirty="0" smtClean="0">
                <a:latin typeface="Baskerville Old Face" pitchFamily="18" charset="0"/>
              </a:rPr>
              <a:t>Who is eligible?</a:t>
            </a:r>
          </a:p>
          <a:p>
            <a:r>
              <a:rPr lang="en-US" sz="2800" dirty="0" smtClean="0">
                <a:latin typeface="Baskerville Old Face" pitchFamily="18" charset="0"/>
              </a:rPr>
              <a:t>Where can I find scholarships?</a:t>
            </a:r>
          </a:p>
          <a:p>
            <a:r>
              <a:rPr lang="en-US" sz="2800" dirty="0" smtClean="0">
                <a:latin typeface="Baskerville Old Face" pitchFamily="18" charset="0"/>
              </a:rPr>
              <a:t>Common mistakes</a:t>
            </a:r>
          </a:p>
          <a:p>
            <a:r>
              <a:rPr lang="en-US" sz="2800" dirty="0" smtClean="0">
                <a:latin typeface="Baskerville Old Face" pitchFamily="18" charset="0"/>
              </a:rPr>
              <a:t>Steps for a strong scholarship application</a:t>
            </a:r>
            <a:endParaRPr lang="en-US" sz="28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003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latin typeface="Baskerville Old Face" pitchFamily="18" charset="0"/>
              </a:rPr>
              <a:t>KINDS OF $CHOLAR$HIP$</a:t>
            </a:r>
            <a:endParaRPr lang="en-US" sz="48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b="1" u="sng" dirty="0" smtClean="0">
                <a:latin typeface="Baskerville Old Face" pitchFamily="18" charset="0"/>
              </a:rPr>
              <a:t>Institutional scholarships</a:t>
            </a:r>
            <a:r>
              <a:rPr lang="en-US" sz="2800" dirty="0" smtClean="0">
                <a:latin typeface="Baskerville Old Face" pitchFamily="18" charset="0"/>
              </a:rPr>
              <a:t> are awarded by higher education institutions. The amount awarded is often based on merit and need.</a:t>
            </a:r>
          </a:p>
          <a:p>
            <a:r>
              <a:rPr lang="en-US" sz="2800" dirty="0" smtClean="0">
                <a:latin typeface="Baskerville Old Face" pitchFamily="18" charset="0"/>
              </a:rPr>
              <a:t>Contact your school for a listing of specific scholarships available.</a:t>
            </a:r>
            <a:endParaRPr lang="en-US" sz="28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869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57892"/>
            <a:ext cx="5868237" cy="600010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Baskerville Old Face" pitchFamily="18" charset="0"/>
              </a:rPr>
              <a:t>MERIT BASED $CHOLAR$HIP$</a:t>
            </a:r>
            <a:br>
              <a:rPr lang="en-US" sz="4000" dirty="0" smtClean="0">
                <a:latin typeface="Baskerville Old Face" pitchFamily="18" charset="0"/>
              </a:rPr>
            </a:br>
            <a:endParaRPr lang="en-US" sz="40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50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Baskerville Old Face" pitchFamily="18" charset="0"/>
              </a:rPr>
              <a:t>PRIVATE SECTOR $CHOLAR$HIP$</a:t>
            </a:r>
            <a:endParaRPr lang="en-US" sz="40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>
                <a:latin typeface="Baskerville Old Face" pitchFamily="18" charset="0"/>
              </a:rPr>
              <a:t>Private foundations, companies and service groups award scholarships. </a:t>
            </a:r>
            <a:endParaRPr lang="en-US" sz="2400" dirty="0">
              <a:latin typeface="Baskerville Old Face" pitchFamily="18" charset="0"/>
            </a:endParaRPr>
          </a:p>
          <a:p>
            <a:pPr lvl="1"/>
            <a:r>
              <a:rPr lang="en-US" sz="2400" dirty="0" smtClean="0">
                <a:latin typeface="Baskerville Old Face" pitchFamily="18" charset="0"/>
              </a:rPr>
              <a:t>Parents’ employers</a:t>
            </a:r>
          </a:p>
          <a:p>
            <a:pPr lvl="1"/>
            <a:r>
              <a:rPr lang="en-US" sz="2400" dirty="0" smtClean="0">
                <a:latin typeface="Baskerville Old Face" pitchFamily="18" charset="0"/>
              </a:rPr>
              <a:t>Local civic organizations such as Rotary or Lion’s Club</a:t>
            </a:r>
          </a:p>
          <a:p>
            <a:pPr lvl="1"/>
            <a:r>
              <a:rPr lang="en-US" sz="2400" dirty="0" smtClean="0">
                <a:latin typeface="Baskerville Old Face" pitchFamily="18" charset="0"/>
              </a:rPr>
              <a:t>Online scholarship search engines</a:t>
            </a:r>
          </a:p>
          <a:p>
            <a:r>
              <a:rPr lang="en-US" sz="2400" dirty="0" smtClean="0">
                <a:latin typeface="Baskerville Old Face" pitchFamily="18" charset="0"/>
              </a:rPr>
              <a:t>Amount awarded varies</a:t>
            </a:r>
          </a:p>
          <a:p>
            <a:r>
              <a:rPr lang="en-US" sz="2400" dirty="0" smtClean="0">
                <a:latin typeface="Baskerville Old Face" pitchFamily="18" charset="0"/>
              </a:rPr>
              <a:t>Scholarships can be payable to the student, the college, or both.</a:t>
            </a:r>
            <a:endParaRPr lang="en-US" sz="2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82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Baskerville Old Face" pitchFamily="18" charset="0"/>
              </a:rPr>
              <a:t>GENERAL $CHOLAR$HIP APPLICATION</a:t>
            </a:r>
            <a:endParaRPr lang="en-US" sz="40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>
                <a:latin typeface="Baskerville Old Face" pitchFamily="18" charset="0"/>
              </a:rPr>
              <a:t>ONE application for over 25 scholarships</a:t>
            </a:r>
          </a:p>
          <a:p>
            <a:pPr lvl="1"/>
            <a:r>
              <a:rPr lang="en-US" sz="2400" dirty="0" smtClean="0">
                <a:latin typeface="Baskerville Old Face" pitchFamily="18" charset="0"/>
              </a:rPr>
              <a:t>Including the LHS Alumni Association Scholarship</a:t>
            </a:r>
          </a:p>
          <a:p>
            <a:r>
              <a:rPr lang="en-US" sz="2400" dirty="0" smtClean="0">
                <a:latin typeface="Baskerville Old Face" pitchFamily="18" charset="0"/>
              </a:rPr>
              <a:t>Deadline is February</a:t>
            </a:r>
          </a:p>
          <a:p>
            <a:r>
              <a:rPr lang="en-US" sz="2400" dirty="0" smtClean="0">
                <a:latin typeface="Baskerville Old Face" pitchFamily="18" charset="0"/>
              </a:rPr>
              <a:t>Requires</a:t>
            </a:r>
          </a:p>
          <a:p>
            <a:pPr lvl="1"/>
            <a:r>
              <a:rPr lang="en-US" sz="2400" dirty="0">
                <a:latin typeface="Baskerville Old Face" pitchFamily="18" charset="0"/>
              </a:rPr>
              <a:t>p</a:t>
            </a:r>
            <a:r>
              <a:rPr lang="en-US" sz="2400" dirty="0" smtClean="0">
                <a:latin typeface="Baskerville Old Face" pitchFamily="18" charset="0"/>
              </a:rPr>
              <a:t>ersonal statement essay</a:t>
            </a:r>
          </a:p>
          <a:p>
            <a:pPr lvl="1"/>
            <a:r>
              <a:rPr lang="en-US" sz="2400" dirty="0">
                <a:latin typeface="Baskerville Old Face" pitchFamily="18" charset="0"/>
              </a:rPr>
              <a:t>a</a:t>
            </a:r>
            <a:r>
              <a:rPr lang="en-US" sz="2400" dirty="0" smtClean="0">
                <a:latin typeface="Baskerville Old Face" pitchFamily="18" charset="0"/>
              </a:rPr>
              <a:t>ctivities list/resume</a:t>
            </a:r>
          </a:p>
          <a:p>
            <a:pPr lvl="1"/>
            <a:r>
              <a:rPr lang="en-US" sz="2400" dirty="0" smtClean="0">
                <a:latin typeface="Baskerville Old Face" pitchFamily="18" charset="0"/>
              </a:rPr>
              <a:t>2 letters of recommendation</a:t>
            </a:r>
          </a:p>
          <a:p>
            <a:pPr lvl="1"/>
            <a:r>
              <a:rPr lang="en-US" sz="2400" dirty="0">
                <a:latin typeface="Baskerville Old Face" pitchFamily="18" charset="0"/>
              </a:rPr>
              <a:t>p</a:t>
            </a:r>
            <a:r>
              <a:rPr lang="en-US" sz="2400" dirty="0" smtClean="0">
                <a:latin typeface="Baskerville Old Face" pitchFamily="18" charset="0"/>
              </a:rPr>
              <a:t>hoto (head and shoulders)</a:t>
            </a:r>
            <a:endParaRPr lang="en-US" sz="2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17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Baskerville Old Face" pitchFamily="18" charset="0"/>
              </a:rPr>
              <a:t>WHERE CAN I FIND $CHOLAR$HIP$?</a:t>
            </a:r>
            <a:endParaRPr lang="en-US" sz="4000" dirty="0">
              <a:latin typeface="Baskerville Old Face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82775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2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Baskerville Old Face" pitchFamily="18" charset="0"/>
              </a:rPr>
              <a:t>WHERE CAN I FIND $CHOLAR$HIP$ ?</a:t>
            </a:r>
            <a:endParaRPr lang="en-US" sz="40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8912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Baskerville Old Face" pitchFamily="18" charset="0"/>
                <a:hlinkClick r:id="rId2"/>
              </a:rPr>
              <a:t>www.fastweb.com</a:t>
            </a:r>
            <a:endParaRPr lang="en-US" dirty="0" smtClean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  <a:hlinkClick r:id="rId3"/>
              </a:rPr>
              <a:t>www.collegeforalltexans.com</a:t>
            </a:r>
            <a:endParaRPr lang="en-US" dirty="0" smtClean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  <a:hlinkClick r:id="rId4"/>
              </a:rPr>
              <a:t>www.zinch.com</a:t>
            </a:r>
            <a:endParaRPr lang="en-US" dirty="0" smtClean="0">
              <a:latin typeface="Baskerville Old Face" pitchFamily="18" charset="0"/>
            </a:endParaRPr>
          </a:p>
          <a:p>
            <a:r>
              <a:rPr lang="en-US" dirty="0">
                <a:latin typeface="Baskerville Old Face" pitchFamily="18" charset="0"/>
                <a:hlinkClick r:id="rId5"/>
              </a:rPr>
              <a:t>http://www.everychanceeverytexan.org/about/scholars</a:t>
            </a:r>
            <a:r>
              <a:rPr lang="en-US" dirty="0" smtClean="0">
                <a:latin typeface="Baskerville Old Face" pitchFamily="18" charset="0"/>
                <a:hlinkClick r:id="rId5"/>
              </a:rPr>
              <a:t>/</a:t>
            </a:r>
            <a:r>
              <a:rPr lang="en-US" dirty="0" smtClean="0">
                <a:latin typeface="Baskerville Old Face" pitchFamily="18" charset="0"/>
              </a:rPr>
              <a:t> </a:t>
            </a:r>
          </a:p>
          <a:p>
            <a:r>
              <a:rPr lang="en-US" dirty="0">
                <a:latin typeface="Baskerville Old Face" pitchFamily="18" charset="0"/>
                <a:hlinkClick r:id="rId6"/>
              </a:rPr>
              <a:t>https://</a:t>
            </a:r>
            <a:r>
              <a:rPr lang="en-US" dirty="0" smtClean="0">
                <a:latin typeface="Baskerville Old Face" pitchFamily="18" charset="0"/>
                <a:hlinkClick r:id="rId6"/>
              </a:rPr>
              <a:t>bigfuture.collegeboard.org/scholarship-search</a:t>
            </a:r>
            <a:r>
              <a:rPr lang="en-US" dirty="0" smtClean="0">
                <a:latin typeface="Baskerville Old Face" pitchFamily="18" charset="0"/>
              </a:rPr>
              <a:t> </a:t>
            </a:r>
          </a:p>
          <a:p>
            <a:r>
              <a:rPr lang="en-US" dirty="0" smtClean="0">
                <a:latin typeface="Baskerville Old Face" pitchFamily="18" charset="0"/>
              </a:rPr>
              <a:t>Remind 101</a:t>
            </a:r>
          </a:p>
          <a:p>
            <a:pPr lvl="1"/>
            <a:r>
              <a:rPr lang="en-US" dirty="0" smtClean="0">
                <a:latin typeface="Baskerville Old Face" pitchFamily="18" charset="0"/>
              </a:rPr>
              <a:t>Sign up for text and email alerts about incoming scholarship opportunities </a:t>
            </a:r>
          </a:p>
          <a:p>
            <a:pPr lvl="2"/>
            <a:r>
              <a:rPr lang="en-US" sz="1600" dirty="0" smtClean="0">
                <a:latin typeface="Baskerville Old Face" pitchFamily="18" charset="0"/>
              </a:rPr>
              <a:t>Text- </a:t>
            </a:r>
            <a:r>
              <a:rPr lang="en-US" sz="1600" b="1" dirty="0" smtClean="0">
                <a:latin typeface="Baskerville Old Face" pitchFamily="18" charset="0"/>
              </a:rPr>
              <a:t>@lhs2016</a:t>
            </a:r>
            <a:r>
              <a:rPr lang="en-US" sz="1600" dirty="0" smtClean="0">
                <a:latin typeface="Baskerville Old Face" pitchFamily="18" charset="0"/>
              </a:rPr>
              <a:t> to </a:t>
            </a:r>
            <a:r>
              <a:rPr lang="en-US" sz="1600" b="1" dirty="0" smtClean="0">
                <a:latin typeface="Baskerville Old Face" pitchFamily="18" charset="0"/>
              </a:rPr>
              <a:t>(509)774-5695</a:t>
            </a:r>
          </a:p>
          <a:p>
            <a:pPr lvl="2"/>
            <a:r>
              <a:rPr lang="en-US" sz="1600" dirty="0" smtClean="0">
                <a:latin typeface="Baskerville Old Face" pitchFamily="18" charset="0"/>
              </a:rPr>
              <a:t>Email- </a:t>
            </a:r>
            <a:r>
              <a:rPr lang="en-US" sz="1600" b="1" dirty="0" smtClean="0">
                <a:latin typeface="Baskerville Old Face" pitchFamily="18" charset="0"/>
                <a:hlinkClick r:id="rId7"/>
              </a:rPr>
              <a:t>lhs2016@mail.remind.com</a:t>
            </a:r>
            <a:r>
              <a:rPr lang="en-US" sz="1600" b="1" dirty="0" smtClean="0">
                <a:latin typeface="Baskerville Old Face" pitchFamily="18" charset="0"/>
              </a:rPr>
              <a:t> </a:t>
            </a:r>
            <a:endParaRPr lang="en-US" sz="1600" dirty="0" smtClean="0">
              <a:latin typeface="Baskerville Old Face" pitchFamily="18" charset="0"/>
            </a:endParaRPr>
          </a:p>
          <a:p>
            <a:endParaRPr lang="en-US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00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Baskerville Old Face" pitchFamily="18" charset="0"/>
              </a:rPr>
              <a:t>TAKE ACT or SAT</a:t>
            </a:r>
            <a:endParaRPr lang="en-US" sz="4800" dirty="0">
              <a:latin typeface="Baskerville Old Face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Baskerville Old Face" pitchFamily="18" charset="0"/>
              </a:rPr>
              <a:t>The sooner the better </a:t>
            </a:r>
          </a:p>
          <a:p>
            <a:pPr lvl="1"/>
            <a:r>
              <a:rPr lang="en-US" sz="1600" dirty="0" smtClean="0">
                <a:latin typeface="Baskerville Old Face" pitchFamily="18" charset="0"/>
              </a:rPr>
              <a:t>SAT </a:t>
            </a:r>
            <a:r>
              <a:rPr lang="en-US" sz="1600" dirty="0">
                <a:latin typeface="Baskerville Old Face" pitchFamily="18" charset="0"/>
              </a:rPr>
              <a:t>is changing Spring 2016- don’t know as much about it at this </a:t>
            </a:r>
            <a:r>
              <a:rPr lang="en-US" sz="1600" dirty="0" smtClean="0">
                <a:latin typeface="Baskerville Old Face" pitchFamily="18" charset="0"/>
              </a:rPr>
              <a:t>time</a:t>
            </a:r>
          </a:p>
          <a:p>
            <a:r>
              <a:rPr lang="en-US" sz="2000" dirty="0" smtClean="0">
                <a:latin typeface="Baskerville Old Face" pitchFamily="18" charset="0"/>
              </a:rPr>
              <a:t>SAT-June 2</a:t>
            </a:r>
            <a:r>
              <a:rPr lang="en-US" sz="2000" baseline="30000" dirty="0" smtClean="0">
                <a:latin typeface="Baskerville Old Face" pitchFamily="18" charset="0"/>
              </a:rPr>
              <a:t>nd</a:t>
            </a:r>
            <a:r>
              <a:rPr lang="en-US" sz="2000" dirty="0">
                <a:latin typeface="Baskerville Old Face" pitchFamily="18" charset="0"/>
              </a:rPr>
              <a:t> </a:t>
            </a:r>
            <a:r>
              <a:rPr lang="en-US" sz="2000" dirty="0" smtClean="0">
                <a:latin typeface="Baskerville Old Face" pitchFamily="18" charset="0"/>
              </a:rPr>
              <a:t>test (deadline to register is May 8</a:t>
            </a:r>
            <a:r>
              <a:rPr lang="en-US" sz="2000" baseline="30000" dirty="0" smtClean="0">
                <a:latin typeface="Baskerville Old Face" pitchFamily="18" charset="0"/>
              </a:rPr>
              <a:t>th</a:t>
            </a:r>
            <a:r>
              <a:rPr lang="en-US" sz="2000" dirty="0" smtClean="0">
                <a:latin typeface="Baskerville Old Face" pitchFamily="18" charset="0"/>
              </a:rPr>
              <a:t>)</a:t>
            </a:r>
          </a:p>
          <a:p>
            <a:pPr lvl="1"/>
            <a:r>
              <a:rPr lang="en-US" sz="1600" dirty="0" smtClean="0">
                <a:latin typeface="Baskerville Old Face" pitchFamily="18" charset="0"/>
              </a:rPr>
              <a:t>Register online at </a:t>
            </a:r>
            <a:r>
              <a:rPr lang="en-US" sz="1600" dirty="0" smtClean="0">
                <a:latin typeface="Baskerville Old Face" pitchFamily="18" charset="0"/>
                <a:hlinkClick r:id="rId2"/>
              </a:rPr>
              <a:t>www.collegeboard.org</a:t>
            </a:r>
            <a:r>
              <a:rPr lang="en-US" sz="1600" dirty="0" smtClean="0">
                <a:latin typeface="Baskerville Old Face" pitchFamily="18" charset="0"/>
              </a:rPr>
              <a:t> </a:t>
            </a:r>
          </a:p>
          <a:p>
            <a:r>
              <a:rPr lang="en-US" sz="2000" dirty="0" smtClean="0">
                <a:latin typeface="Baskerville Old Face" pitchFamily="18" charset="0"/>
              </a:rPr>
              <a:t>ACT-June 13</a:t>
            </a:r>
            <a:r>
              <a:rPr lang="en-US" sz="2000" baseline="30000" dirty="0" smtClean="0">
                <a:latin typeface="Baskerville Old Face" pitchFamily="18" charset="0"/>
              </a:rPr>
              <a:t>th</a:t>
            </a:r>
            <a:r>
              <a:rPr lang="en-US" sz="2000" dirty="0" smtClean="0">
                <a:latin typeface="Baskerville Old Face" pitchFamily="18" charset="0"/>
              </a:rPr>
              <a:t> test (deadline to register is May 8</a:t>
            </a:r>
            <a:r>
              <a:rPr lang="en-US" sz="2000" baseline="30000" dirty="0" smtClean="0">
                <a:latin typeface="Baskerville Old Face" pitchFamily="18" charset="0"/>
              </a:rPr>
              <a:t>th</a:t>
            </a:r>
            <a:r>
              <a:rPr lang="en-US" sz="2000" dirty="0" smtClean="0">
                <a:latin typeface="Baskerville Old Face" pitchFamily="18" charset="0"/>
              </a:rPr>
              <a:t>)</a:t>
            </a:r>
          </a:p>
          <a:p>
            <a:pPr lvl="1"/>
            <a:r>
              <a:rPr lang="en-US" sz="1600" dirty="0" smtClean="0">
                <a:latin typeface="Baskerville Old Face" pitchFamily="18" charset="0"/>
              </a:rPr>
              <a:t>Register online at </a:t>
            </a:r>
            <a:r>
              <a:rPr lang="en-US" sz="1600" dirty="0" smtClean="0">
                <a:latin typeface="Baskerville Old Face" pitchFamily="18" charset="0"/>
                <a:hlinkClick r:id="rId3"/>
              </a:rPr>
              <a:t>www.act.org</a:t>
            </a:r>
            <a:r>
              <a:rPr lang="en-US" sz="1600" dirty="0" smtClean="0">
                <a:latin typeface="Baskerville Old Face" pitchFamily="18" charset="0"/>
              </a:rPr>
              <a:t> </a:t>
            </a:r>
          </a:p>
          <a:p>
            <a:r>
              <a:rPr lang="en-US" sz="2000" dirty="0" smtClean="0">
                <a:latin typeface="Baskerville Old Face" pitchFamily="18" charset="0"/>
              </a:rPr>
              <a:t>If you haven’t tested, plan to take the first available tests in the fall semester.</a:t>
            </a:r>
          </a:p>
          <a:p>
            <a:r>
              <a:rPr lang="en-US" sz="2000" dirty="0" smtClean="0">
                <a:latin typeface="Baskerville Old Face" pitchFamily="18" charset="0"/>
              </a:rPr>
              <a:t>Remember—</a:t>
            </a:r>
          </a:p>
          <a:p>
            <a:pPr lvl="1"/>
            <a:r>
              <a:rPr lang="en-US" sz="2000" dirty="0">
                <a:latin typeface="Baskerville Old Face" pitchFamily="18" charset="0"/>
              </a:rPr>
              <a:t>4 year schools </a:t>
            </a:r>
            <a:r>
              <a:rPr lang="en-US" sz="2000" b="1" u="sng" dirty="0">
                <a:latin typeface="Baskerville Old Face" pitchFamily="18" charset="0"/>
              </a:rPr>
              <a:t>REQUIRE</a:t>
            </a:r>
            <a:r>
              <a:rPr lang="en-US" sz="2000" dirty="0">
                <a:latin typeface="Baskerville Old Face" pitchFamily="18" charset="0"/>
              </a:rPr>
              <a:t> an SAT/ACT score for </a:t>
            </a:r>
            <a:r>
              <a:rPr lang="en-US" sz="2000" b="1" u="sng" dirty="0">
                <a:latin typeface="Baskerville Old Face" pitchFamily="18" charset="0"/>
              </a:rPr>
              <a:t>ADMISSION.</a:t>
            </a:r>
            <a:r>
              <a:rPr lang="en-US" sz="2000" dirty="0">
                <a:latin typeface="Baskerville Old Face" pitchFamily="18" charset="0"/>
              </a:rPr>
              <a:t> </a:t>
            </a:r>
          </a:p>
          <a:p>
            <a:pPr lvl="1"/>
            <a:r>
              <a:rPr lang="en-US" sz="2000" dirty="0">
                <a:latin typeface="Baskerville Old Face" pitchFamily="18" charset="0"/>
              </a:rPr>
              <a:t>2 year schools do not. </a:t>
            </a:r>
          </a:p>
          <a:p>
            <a:pPr lvl="1"/>
            <a:r>
              <a:rPr lang="en-US" sz="2000" dirty="0">
                <a:latin typeface="Baskerville Old Face" pitchFamily="18" charset="0"/>
              </a:rPr>
              <a:t>However, some scholarships will want to see an SAT/ACT score</a:t>
            </a:r>
            <a:r>
              <a:rPr lang="en-US" sz="2000" dirty="0" smtClean="0">
                <a:latin typeface="Baskerville Old Face" pitchFamily="18" charset="0"/>
              </a:rPr>
              <a:t>.</a:t>
            </a:r>
          </a:p>
          <a:p>
            <a:r>
              <a:rPr lang="en-US" sz="2000" dirty="0" smtClean="0">
                <a:latin typeface="Baskerville Old Face" pitchFamily="18" charset="0"/>
              </a:rPr>
              <a:t>Fee waivers available for students on free/reduced lunch.</a:t>
            </a:r>
          </a:p>
        </p:txBody>
      </p:sp>
    </p:spTree>
    <p:extLst>
      <p:ext uri="{BB962C8B-B14F-4D97-AF65-F5344CB8AC3E}">
        <p14:creationId xmlns:p14="http://schemas.microsoft.com/office/powerpoint/2010/main" val="31894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Baskerville Old Face" pitchFamily="18" charset="0"/>
              </a:rPr>
              <a:t>COMMON $CHOLAR$HIP MISTAKES</a:t>
            </a:r>
            <a:endParaRPr lang="en-US" sz="40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>
                <a:latin typeface="Baskerville Old Face" pitchFamily="18" charset="0"/>
              </a:rPr>
              <a:t>Only applying for private scholarships</a:t>
            </a:r>
          </a:p>
          <a:p>
            <a:r>
              <a:rPr lang="en-US" sz="2800" dirty="0" smtClean="0">
                <a:latin typeface="Baskerville Old Face" pitchFamily="18" charset="0"/>
              </a:rPr>
              <a:t>Applying for too few scholarships</a:t>
            </a:r>
          </a:p>
          <a:p>
            <a:r>
              <a:rPr lang="en-US" sz="2800" dirty="0" smtClean="0">
                <a:latin typeface="Baskerville Old Face" pitchFamily="18" charset="0"/>
              </a:rPr>
              <a:t>Not following instructions </a:t>
            </a:r>
            <a:endParaRPr lang="en-US" sz="2800" dirty="0">
              <a:latin typeface="Baskerville Old Face" pitchFamily="18" charset="0"/>
            </a:endParaRPr>
          </a:p>
          <a:p>
            <a:r>
              <a:rPr lang="en-US" sz="2800" dirty="0">
                <a:latin typeface="Baskerville Old Face" pitchFamily="18" charset="0"/>
              </a:rPr>
              <a:t>O</a:t>
            </a:r>
            <a:r>
              <a:rPr lang="en-US" sz="2800" dirty="0" smtClean="0">
                <a:latin typeface="Baskerville Old Face" pitchFamily="18" charset="0"/>
              </a:rPr>
              <a:t>ther application mistakes</a:t>
            </a:r>
          </a:p>
          <a:p>
            <a:r>
              <a:rPr lang="en-US" sz="2800" dirty="0" smtClean="0">
                <a:latin typeface="Baskerville Old Face" pitchFamily="18" charset="0"/>
              </a:rPr>
              <a:t>Not paying attention to deadlines</a:t>
            </a:r>
          </a:p>
          <a:p>
            <a:r>
              <a:rPr lang="en-US" sz="2800" dirty="0" smtClean="0">
                <a:latin typeface="Baskerville Old Face" pitchFamily="18" charset="0"/>
              </a:rPr>
              <a:t>Looking for only a short time</a:t>
            </a:r>
          </a:p>
          <a:p>
            <a:pPr marL="393192" lvl="1" indent="0">
              <a:buNone/>
            </a:pPr>
            <a:endParaRPr lang="en-US" sz="1600" dirty="0" smtClean="0">
              <a:latin typeface="Baskerville Old Face" pitchFamily="18" charset="0"/>
            </a:endParaRPr>
          </a:p>
          <a:p>
            <a:pPr marL="393192" lvl="1" indent="0">
              <a:buNone/>
            </a:pPr>
            <a:endParaRPr lang="en-US" sz="2000" dirty="0" smtClean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Baskerville Old Face" pitchFamily="18" charset="0"/>
              </a:rPr>
              <a:t>10 STEPS TO A STRONG $CHOLAR$HIP APPLICATION</a:t>
            </a:r>
            <a:endParaRPr lang="en-US" sz="4000" dirty="0">
              <a:latin typeface="Baskerville Old Face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2209800"/>
            <a:ext cx="4038600" cy="4434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smtClean="0">
                <a:latin typeface="Baskerville Old Face" pitchFamily="18" charset="0"/>
              </a:rPr>
              <a:t>Get organized</a:t>
            </a:r>
          </a:p>
          <a:p>
            <a:r>
              <a:rPr lang="en-US" sz="2000" dirty="0" smtClean="0">
                <a:latin typeface="Baskerville Old Face" pitchFamily="18" charset="0"/>
              </a:rPr>
              <a:t>Have your photo taken</a:t>
            </a:r>
          </a:p>
          <a:p>
            <a:r>
              <a:rPr lang="en-US" sz="2000" dirty="0" smtClean="0">
                <a:latin typeface="Baskerville Old Face" pitchFamily="18" charset="0"/>
              </a:rPr>
              <a:t>Draft a good resume</a:t>
            </a:r>
          </a:p>
          <a:p>
            <a:r>
              <a:rPr lang="en-US" sz="2000" dirty="0" smtClean="0">
                <a:latin typeface="Baskerville Old Face" pitchFamily="18" charset="0"/>
              </a:rPr>
              <a:t>Request recommendations</a:t>
            </a:r>
          </a:p>
          <a:p>
            <a:r>
              <a:rPr lang="en-US" sz="2000" dirty="0" smtClean="0">
                <a:latin typeface="Baskerville Old Face" pitchFamily="18" charset="0"/>
              </a:rPr>
              <a:t>Get your transcript</a:t>
            </a:r>
          </a:p>
          <a:p>
            <a:pPr marL="393192" lvl="1" indent="0">
              <a:buNone/>
            </a:pPr>
            <a:r>
              <a:rPr lang="en-US" sz="1400" dirty="0">
                <a:latin typeface="Baskerville Old Face" pitchFamily="18" charset="0"/>
              </a:rPr>
              <a:t>	</a:t>
            </a:r>
            <a:endParaRPr lang="en-US" sz="1400" dirty="0" smtClean="0">
              <a:latin typeface="Baskerville Old Face" pitchFamily="18" charset="0"/>
            </a:endParaRPr>
          </a:p>
          <a:p>
            <a:endParaRPr lang="en-US" dirty="0">
              <a:latin typeface="Baskerville Old Face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44348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smtClean="0">
                <a:latin typeface="Baskerville Old Face" pitchFamily="18" charset="0"/>
              </a:rPr>
              <a:t>Write general essays early and then customize</a:t>
            </a:r>
          </a:p>
          <a:p>
            <a:r>
              <a:rPr lang="en-US" sz="2000" dirty="0" smtClean="0">
                <a:latin typeface="Baskerville Old Face" pitchFamily="18" charset="0"/>
              </a:rPr>
              <a:t>Set up a simple email address</a:t>
            </a:r>
          </a:p>
          <a:p>
            <a:r>
              <a:rPr lang="en-US" sz="2000" dirty="0" smtClean="0">
                <a:latin typeface="Baskerville Old Face" pitchFamily="18" charset="0"/>
              </a:rPr>
              <a:t>Track due dates</a:t>
            </a:r>
          </a:p>
          <a:p>
            <a:r>
              <a:rPr lang="en-US" sz="2000" dirty="0" smtClean="0">
                <a:latin typeface="Baskerville Old Face" pitchFamily="18" charset="0"/>
              </a:rPr>
              <a:t>Submit your application exactly as requested</a:t>
            </a:r>
          </a:p>
          <a:p>
            <a:r>
              <a:rPr lang="en-US" sz="2000" dirty="0" smtClean="0">
                <a:latin typeface="Baskerville Old Face" pitchFamily="18" charset="0"/>
              </a:rPr>
              <a:t>Make copies before submitting</a:t>
            </a:r>
          </a:p>
        </p:txBody>
      </p:sp>
    </p:spTree>
    <p:extLst>
      <p:ext uri="{BB962C8B-B14F-4D97-AF65-F5344CB8AC3E}">
        <p14:creationId xmlns:p14="http://schemas.microsoft.com/office/powerpoint/2010/main" val="387717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Baskerville Old Face" pitchFamily="18" charset="0"/>
              </a:rPr>
              <a:t>FAFSA</a:t>
            </a:r>
            <a:endParaRPr lang="en-US" sz="48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Baskerville Old Face" pitchFamily="18" charset="0"/>
              </a:rPr>
              <a:t>Free Application for Federal Student Aid</a:t>
            </a:r>
          </a:p>
          <a:p>
            <a:r>
              <a:rPr lang="en-US" sz="2400" dirty="0" smtClean="0">
                <a:latin typeface="Baskerville Old Face" pitchFamily="18" charset="0"/>
              </a:rPr>
              <a:t>Three types of financial aid offered</a:t>
            </a:r>
          </a:p>
          <a:p>
            <a:pPr lvl="1"/>
            <a:r>
              <a:rPr lang="en-US" sz="2400" dirty="0" smtClean="0">
                <a:latin typeface="Baskerville Old Face" pitchFamily="18" charset="0"/>
              </a:rPr>
              <a:t>Grants (never have to repay)</a:t>
            </a:r>
          </a:p>
          <a:p>
            <a:pPr lvl="1"/>
            <a:r>
              <a:rPr lang="en-US" sz="2400" dirty="0" smtClean="0">
                <a:latin typeface="Baskerville Old Face" pitchFamily="18" charset="0"/>
              </a:rPr>
              <a:t>Loans (must repay)</a:t>
            </a:r>
          </a:p>
          <a:p>
            <a:pPr lvl="1"/>
            <a:r>
              <a:rPr lang="en-US" sz="2400" dirty="0" smtClean="0">
                <a:latin typeface="Baskerville Old Face" pitchFamily="18" charset="0"/>
              </a:rPr>
              <a:t>Work study </a:t>
            </a:r>
          </a:p>
          <a:p>
            <a:r>
              <a:rPr lang="en-US" sz="2400" dirty="0" smtClean="0">
                <a:latin typeface="Baskerville Old Face" pitchFamily="18" charset="0"/>
              </a:rPr>
              <a:t>Opens Jan. 1</a:t>
            </a:r>
            <a:r>
              <a:rPr lang="en-US" sz="2400" baseline="30000" dirty="0" smtClean="0">
                <a:latin typeface="Baskerville Old Face" pitchFamily="18" charset="0"/>
              </a:rPr>
              <a:t>st</a:t>
            </a:r>
            <a:endParaRPr lang="en-US" sz="2400" dirty="0" smtClean="0">
              <a:latin typeface="Baskerville Old Face" pitchFamily="18" charset="0"/>
            </a:endParaRPr>
          </a:p>
          <a:p>
            <a:r>
              <a:rPr lang="en-US" sz="2400" dirty="0" smtClean="0">
                <a:latin typeface="Baskerville Old Face" pitchFamily="18" charset="0"/>
              </a:rPr>
              <a:t>Is based on your family’s income for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Baskerville Old Face" pitchFamily="18" charset="0"/>
              </a:rPr>
              <a:t>Thank you!</a:t>
            </a:r>
            <a:endParaRPr lang="en-US" sz="48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Questions?</a:t>
            </a:r>
          </a:p>
          <a:p>
            <a:r>
              <a:rPr lang="en-US" dirty="0" smtClean="0">
                <a:latin typeface="Baskerville Old Face" pitchFamily="18" charset="0"/>
              </a:rPr>
              <a:t>Remind 101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Text- @lhs2016 to (509)774-5695</a:t>
            </a:r>
          </a:p>
          <a:p>
            <a:pPr lvl="1"/>
            <a:r>
              <a:rPr lang="en-US">
                <a:latin typeface="Baskerville Old Face" pitchFamily="18" charset="0"/>
              </a:rPr>
              <a:t>Email- </a:t>
            </a:r>
            <a:r>
              <a:rPr lang="en-US" smtClean="0">
                <a:latin typeface="Baskerville Old Face" pitchFamily="18" charset="0"/>
                <a:hlinkClick r:id="rId2"/>
              </a:rPr>
              <a:t>lhs2016@mail.remind.com</a:t>
            </a:r>
            <a:r>
              <a:rPr lang="en-US" smtClean="0">
                <a:latin typeface="Baskerville Old Face" pitchFamily="18" charset="0"/>
              </a:rPr>
              <a:t> </a:t>
            </a:r>
            <a:endParaRPr lang="en-US" dirty="0" smtClean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Gaby Murphy</a:t>
            </a:r>
          </a:p>
          <a:p>
            <a:pPr lvl="1"/>
            <a:r>
              <a:rPr lang="en-US" dirty="0" smtClean="0">
                <a:latin typeface="Baskerville Old Face" pitchFamily="18" charset="0"/>
                <a:hlinkClick r:id="rId3"/>
              </a:rPr>
              <a:t>gmurphy@lufkinisd.org</a:t>
            </a:r>
            <a:endParaRPr lang="en-US" dirty="0" smtClean="0">
              <a:latin typeface="Baskerville Old Face" pitchFamily="18" charset="0"/>
            </a:endParaRPr>
          </a:p>
          <a:p>
            <a:pPr lvl="1"/>
            <a:r>
              <a:rPr lang="en-US" dirty="0" smtClean="0">
                <a:latin typeface="Baskerville Old Face" pitchFamily="18" charset="0"/>
              </a:rPr>
              <a:t>936-633-7592</a:t>
            </a:r>
          </a:p>
        </p:txBody>
      </p:sp>
    </p:spTree>
    <p:extLst>
      <p:ext uri="{BB962C8B-B14F-4D97-AF65-F5344CB8AC3E}">
        <p14:creationId xmlns:p14="http://schemas.microsoft.com/office/powerpoint/2010/main" val="28500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Baskerville Old Face" pitchFamily="18" charset="0"/>
              </a:rPr>
              <a:t/>
            </a:r>
            <a:br>
              <a:rPr lang="en-US" sz="4000" dirty="0" smtClean="0">
                <a:latin typeface="Baskerville Old Face" pitchFamily="18" charset="0"/>
              </a:rPr>
            </a:br>
            <a:r>
              <a:rPr lang="en-US" sz="4000" dirty="0" smtClean="0">
                <a:latin typeface="Baskerville Old Face" pitchFamily="18" charset="0"/>
              </a:rPr>
              <a:t>SAT vs. ACT</a:t>
            </a:r>
            <a:r>
              <a:rPr lang="en-US" sz="4800" dirty="0" smtClean="0">
                <a:latin typeface="Baskerville Old Face" pitchFamily="18" charset="0"/>
              </a:rPr>
              <a:t/>
            </a:r>
            <a:br>
              <a:rPr lang="en-US" sz="4800" dirty="0" smtClean="0">
                <a:latin typeface="Baskerville Old Face" pitchFamily="18" charset="0"/>
              </a:rPr>
            </a:br>
            <a:endParaRPr lang="en-US" sz="4800" dirty="0">
              <a:latin typeface="Baskerville Old Face" pitchFamily="18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25" y="1882775"/>
            <a:ext cx="3466549" cy="4572000"/>
          </a:xfrm>
        </p:spPr>
      </p:pic>
    </p:spTree>
    <p:extLst>
      <p:ext uri="{BB962C8B-B14F-4D97-AF65-F5344CB8AC3E}">
        <p14:creationId xmlns:p14="http://schemas.microsoft.com/office/powerpoint/2010/main" val="18380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673" y="15240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Baskerville Old Face" pitchFamily="18" charset="0"/>
              </a:rPr>
              <a:t>Acceptance criteria</a:t>
            </a:r>
            <a:br>
              <a:rPr lang="en-US" sz="4000" dirty="0" smtClean="0">
                <a:latin typeface="Baskerville Old Face" pitchFamily="18" charset="0"/>
              </a:rPr>
            </a:br>
            <a:endParaRPr lang="en-US" sz="4000" dirty="0">
              <a:latin typeface="Baskerville Old Face" pitchFamily="18" charset="0"/>
            </a:endParaRPr>
          </a:p>
        </p:txBody>
      </p:sp>
      <p:pic>
        <p:nvPicPr>
          <p:cNvPr id="4" name="Content Placeholder 3" descr="college acceptance-2016 - Microsoft Wor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500" l="21065" r="780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" y="1882775"/>
            <a:ext cx="5925312" cy="4572000"/>
          </a:xfr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33154"/>
            <a:ext cx="4805746" cy="578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Baskerville Old Face" pitchFamily="18" charset="0"/>
              </a:rPr>
              <a:t>TSI</a:t>
            </a:r>
            <a:endParaRPr lang="en-US" sz="48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Baskerville Old Face" pitchFamily="18" charset="0"/>
              </a:rPr>
              <a:t>Only required if planning to study in Texas</a:t>
            </a:r>
          </a:p>
          <a:p>
            <a:r>
              <a:rPr lang="en-US" sz="2400" dirty="0" smtClean="0">
                <a:latin typeface="Baskerville Old Face" pitchFamily="18" charset="0"/>
              </a:rPr>
              <a:t>Determines placement (not admission)</a:t>
            </a:r>
          </a:p>
          <a:p>
            <a:r>
              <a:rPr lang="en-US" sz="2400" dirty="0" smtClean="0">
                <a:latin typeface="Baskerville Old Face" pitchFamily="18" charset="0"/>
              </a:rPr>
              <a:t>Can be exempt with</a:t>
            </a:r>
          </a:p>
          <a:p>
            <a:pPr lvl="1"/>
            <a:r>
              <a:rPr lang="en-US" sz="2400" dirty="0" smtClean="0">
                <a:latin typeface="Baskerville Old Face" pitchFamily="18" charset="0"/>
              </a:rPr>
              <a:t>ACT composite of 23 with a 19 in English and/or a 19 in Math</a:t>
            </a:r>
          </a:p>
          <a:p>
            <a:pPr lvl="1"/>
            <a:r>
              <a:rPr lang="en-US" sz="2400" dirty="0" smtClean="0">
                <a:latin typeface="Baskerville Old Face" pitchFamily="18" charset="0"/>
              </a:rPr>
              <a:t>SAT score of 1070 with a 500 in Critical Reading and/or a 500 in Math</a:t>
            </a:r>
          </a:p>
          <a:p>
            <a:pPr lvl="1"/>
            <a:r>
              <a:rPr lang="en-US" sz="2400" dirty="0">
                <a:latin typeface="Baskerville Old Face" pitchFamily="18" charset="0"/>
              </a:rPr>
              <a:t>If you have taken dual credit in high school, you may also be </a:t>
            </a:r>
            <a:r>
              <a:rPr lang="en-US" sz="2400" dirty="0" smtClean="0">
                <a:latin typeface="Baskerville Old Face" pitchFamily="18" charset="0"/>
              </a:rPr>
              <a:t>exempt.</a:t>
            </a:r>
            <a:endParaRPr lang="en-US" sz="2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Baskerville Old Face" pitchFamily="18" charset="0"/>
              </a:rPr>
              <a:t>Apply </a:t>
            </a:r>
            <a:r>
              <a:rPr lang="en-US" sz="4800" dirty="0">
                <a:latin typeface="Baskerville Old Face" pitchFamily="18" charset="0"/>
              </a:rPr>
              <a:t>T</a:t>
            </a:r>
            <a:r>
              <a:rPr lang="en-US" sz="4800" dirty="0" smtClean="0">
                <a:latin typeface="Baskerville Old Face" pitchFamily="18" charset="0"/>
              </a:rPr>
              <a:t>exas </a:t>
            </a:r>
            <a:endParaRPr lang="en-US" sz="48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Baskerville Old Face" pitchFamily="18" charset="0"/>
              </a:rPr>
              <a:t>Apply Texas is the common application for public schools in Texas.</a:t>
            </a:r>
          </a:p>
          <a:p>
            <a:pPr lvl="1"/>
            <a:r>
              <a:rPr lang="en-US" sz="2400" dirty="0" smtClean="0">
                <a:latin typeface="Baskerville Old Face" pitchFamily="18" charset="0"/>
              </a:rPr>
              <a:t>Available online at </a:t>
            </a:r>
            <a:r>
              <a:rPr lang="en-US" sz="2400" dirty="0" smtClean="0">
                <a:latin typeface="Baskerville Old Face" pitchFamily="18" charset="0"/>
                <a:hlinkClick r:id="rId2"/>
              </a:rPr>
              <a:t>www.applytexas.org</a:t>
            </a:r>
            <a:endParaRPr lang="en-US" sz="2400" dirty="0" smtClean="0">
              <a:latin typeface="Baskerville Old Face" pitchFamily="18" charset="0"/>
            </a:endParaRPr>
          </a:p>
          <a:p>
            <a:pPr lvl="1"/>
            <a:r>
              <a:rPr lang="en-US" sz="2400" dirty="0" smtClean="0">
                <a:latin typeface="Baskerville Old Face" pitchFamily="18" charset="0"/>
              </a:rPr>
              <a:t>Opens August 1</a:t>
            </a:r>
            <a:r>
              <a:rPr lang="en-US" sz="2400" baseline="30000" dirty="0" smtClean="0">
                <a:latin typeface="Baskerville Old Face" pitchFamily="18" charset="0"/>
              </a:rPr>
              <a:t>st</a:t>
            </a:r>
            <a:endParaRPr lang="en-US" sz="2400" dirty="0" smtClean="0">
              <a:latin typeface="Baskerville Old Face" pitchFamily="18" charset="0"/>
            </a:endParaRPr>
          </a:p>
          <a:p>
            <a:pPr lvl="1"/>
            <a:r>
              <a:rPr lang="en-US" sz="2400" dirty="0" smtClean="0">
                <a:latin typeface="Baskerville Old Face" pitchFamily="18" charset="0"/>
              </a:rPr>
              <a:t>Create one application and copy </a:t>
            </a:r>
          </a:p>
          <a:p>
            <a:pPr lvl="1"/>
            <a:r>
              <a:rPr lang="en-US" sz="2400" dirty="0" smtClean="0">
                <a:latin typeface="Baskerville Old Face" pitchFamily="18" charset="0"/>
              </a:rPr>
              <a:t>Does not include all private schools in Texas</a:t>
            </a:r>
          </a:p>
          <a:p>
            <a:pPr lvl="1"/>
            <a:r>
              <a:rPr lang="en-US" sz="2400" dirty="0" smtClean="0">
                <a:latin typeface="Baskerville Old Face" pitchFamily="18" charset="0"/>
              </a:rPr>
              <a:t>Application fee waivers for students who used a fee waiver on SAT/ACT.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7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Common Application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  <a:hlinkClick r:id="rId2"/>
              </a:rPr>
              <a:t>www.commonapp.org/Login</a:t>
            </a:r>
            <a:r>
              <a:rPr lang="en-US" dirty="0" smtClean="0"/>
              <a:t> </a:t>
            </a:r>
          </a:p>
          <a:p>
            <a:r>
              <a:rPr lang="en-US" dirty="0" smtClean="0">
                <a:latin typeface="Baskerville Old Face" pitchFamily="18" charset="0"/>
              </a:rPr>
              <a:t>Not for profit organization</a:t>
            </a:r>
          </a:p>
          <a:p>
            <a:pPr lvl="1"/>
            <a:r>
              <a:rPr lang="en-US" dirty="0" smtClean="0">
                <a:latin typeface="Baskerville Old Face" pitchFamily="18" charset="0"/>
              </a:rPr>
              <a:t>Over 500 member schools</a:t>
            </a:r>
          </a:p>
          <a:p>
            <a:pPr lvl="1"/>
            <a:r>
              <a:rPr lang="en-US" dirty="0" smtClean="0">
                <a:latin typeface="Baskerville Old Face" pitchFamily="18" charset="0"/>
              </a:rPr>
              <a:t>Must create an account</a:t>
            </a:r>
          </a:p>
          <a:p>
            <a:pPr lvl="1"/>
            <a:r>
              <a:rPr lang="en-US" dirty="0" smtClean="0">
                <a:latin typeface="Baskerville Old Face" pitchFamily="18" charset="0"/>
              </a:rPr>
              <a:t>Application is more in-depth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0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Baskerville Old Face" pitchFamily="18" charset="0"/>
              </a:rPr>
              <a:t>Essay topics</a:t>
            </a:r>
            <a:endParaRPr lang="en-US" sz="48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Baskerville Old Face" pitchFamily="18" charset="0"/>
              </a:rPr>
              <a:t>Apply Texas essay topics:</a:t>
            </a:r>
          </a:p>
          <a:p>
            <a:pPr marL="342900" lvl="1" indent="-342900"/>
            <a:r>
              <a:rPr lang="en-US" dirty="0" smtClean="0">
                <a:latin typeface="Baskerville Old Face" pitchFamily="18" charset="0"/>
              </a:rPr>
              <a:t>Essay </a:t>
            </a:r>
            <a:r>
              <a:rPr lang="en-US" dirty="0">
                <a:latin typeface="Baskerville Old Face" pitchFamily="18" charset="0"/>
              </a:rPr>
              <a:t>A: </a:t>
            </a:r>
            <a:endParaRPr lang="en-US" dirty="0" smtClean="0">
              <a:latin typeface="Baskerville Old Face" pitchFamily="18" charset="0"/>
            </a:endParaRPr>
          </a:p>
          <a:p>
            <a:pPr marL="742950" lvl="2" indent="-342900"/>
            <a:r>
              <a:rPr lang="en-US" dirty="0" smtClean="0">
                <a:latin typeface="Baskerville Old Face" pitchFamily="18" charset="0"/>
              </a:rPr>
              <a:t>Describe a setting in which you have collaborated or interacted with people whose experiences and/or beliefs differ from yours. Address your initial feelings, and how those feelings were or were not changed by this experience. </a:t>
            </a:r>
          </a:p>
          <a:p>
            <a:r>
              <a:rPr lang="en-US" dirty="0" smtClean="0">
                <a:latin typeface="Baskerville Old Face" pitchFamily="18" charset="0"/>
              </a:rPr>
              <a:t>Essay B: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Describe a circumstance, obstacle or conflict in your life, and the skills and resources you used to resolve it. Did it change you? If so, how? </a:t>
            </a:r>
            <a:endParaRPr lang="en-US" dirty="0" smtClean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Essay C:</a:t>
            </a:r>
          </a:p>
          <a:p>
            <a:pPr lvl="1"/>
            <a:r>
              <a:rPr lang="en-US" dirty="0">
                <a:latin typeface="Baskerville Old Face" pitchFamily="18" charset="0"/>
              </a:rPr>
              <a:t>Considering your lifetime goals, discuss how your current and future academic and extra-curricular activities might help you achieve your goals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Baskerville Old Face" pitchFamily="18" charset="0"/>
              </a:rPr>
              <a:t>Activity list/resume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askerville Old Face" pitchFamily="18" charset="0"/>
              </a:rPr>
              <a:t>Lists all activities both in and outside of school (9</a:t>
            </a:r>
            <a:r>
              <a:rPr lang="en-US" baseline="30000" dirty="0" smtClean="0">
                <a:latin typeface="Baskerville Old Face" pitchFamily="18" charset="0"/>
              </a:rPr>
              <a:t>th</a:t>
            </a:r>
            <a:r>
              <a:rPr lang="en-US" dirty="0" smtClean="0">
                <a:latin typeface="Baskerville Old Face" pitchFamily="18" charset="0"/>
              </a:rPr>
              <a:t>-12</a:t>
            </a:r>
            <a:r>
              <a:rPr lang="en-US" baseline="30000" dirty="0" smtClean="0">
                <a:latin typeface="Baskerville Old Face" pitchFamily="18" charset="0"/>
              </a:rPr>
              <a:t>th</a:t>
            </a:r>
            <a:r>
              <a:rPr lang="en-US" dirty="0" smtClean="0">
                <a:latin typeface="Baskerville Old Face" pitchFamily="18" charset="0"/>
              </a:rPr>
              <a:t> grade)</a:t>
            </a:r>
          </a:p>
          <a:p>
            <a:pPr lvl="1"/>
            <a:r>
              <a:rPr lang="en-US" dirty="0" smtClean="0">
                <a:latin typeface="Baskerville Old Face" pitchFamily="18" charset="0"/>
              </a:rPr>
              <a:t>Clubs</a:t>
            </a:r>
          </a:p>
          <a:p>
            <a:pPr lvl="1"/>
            <a:r>
              <a:rPr lang="en-US" dirty="0" smtClean="0">
                <a:latin typeface="Baskerville Old Face" pitchFamily="18" charset="0"/>
              </a:rPr>
              <a:t>Sports</a:t>
            </a:r>
          </a:p>
          <a:p>
            <a:pPr lvl="1"/>
            <a:r>
              <a:rPr lang="en-US" dirty="0" smtClean="0">
                <a:latin typeface="Baskerville Old Face" pitchFamily="18" charset="0"/>
              </a:rPr>
              <a:t>Community service</a:t>
            </a:r>
          </a:p>
          <a:p>
            <a:pPr lvl="1"/>
            <a:r>
              <a:rPr lang="en-US" dirty="0" smtClean="0">
                <a:latin typeface="Baskerville Old Face" pitchFamily="18" charset="0"/>
              </a:rPr>
              <a:t>Civic organizations</a:t>
            </a:r>
          </a:p>
          <a:p>
            <a:pPr lvl="1"/>
            <a:r>
              <a:rPr lang="en-US" dirty="0" smtClean="0">
                <a:latin typeface="Baskerville Old Face" pitchFamily="18" charset="0"/>
              </a:rPr>
              <a:t>Employment</a:t>
            </a:r>
          </a:p>
          <a:p>
            <a:pPr lvl="1"/>
            <a:r>
              <a:rPr lang="en-US" dirty="0" smtClean="0">
                <a:latin typeface="Baskerville Old Face" pitchFamily="18" charset="0"/>
              </a:rPr>
              <a:t>Summer camps</a:t>
            </a:r>
          </a:p>
          <a:p>
            <a:pPr lvl="1"/>
            <a:r>
              <a:rPr lang="en-US" dirty="0" smtClean="0">
                <a:latin typeface="Baskerville Old Face" pitchFamily="18" charset="0"/>
              </a:rPr>
              <a:t>Awards/honors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857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536</TotalTime>
  <Words>1015</Words>
  <Application>Microsoft Office PowerPoint</Application>
  <PresentationFormat>On-screen Show (4:3)</PresentationFormat>
  <Paragraphs>149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Verve</vt:lpstr>
      <vt:lpstr>Senior year prep</vt:lpstr>
      <vt:lpstr>TAKE ACT or SAT</vt:lpstr>
      <vt:lpstr> SAT vs. ACT </vt:lpstr>
      <vt:lpstr>Acceptance criteria </vt:lpstr>
      <vt:lpstr>TSI</vt:lpstr>
      <vt:lpstr>Apply Texas </vt:lpstr>
      <vt:lpstr>Common Application</vt:lpstr>
      <vt:lpstr>Essay topics</vt:lpstr>
      <vt:lpstr>Activity list/resume </vt:lpstr>
      <vt:lpstr>PowerPoint Presentation</vt:lpstr>
      <vt:lpstr>PowerPoint Presentation</vt:lpstr>
      <vt:lpstr>GPA &amp; transcripts</vt:lpstr>
      <vt:lpstr>$CHOLAR$HIP BA$IC$</vt:lpstr>
      <vt:lpstr>KINDS OF $CHOLAR$HIP$</vt:lpstr>
      <vt:lpstr>MERIT BASED $CHOLAR$HIP$ </vt:lpstr>
      <vt:lpstr>PRIVATE SECTOR $CHOLAR$HIP$</vt:lpstr>
      <vt:lpstr>GENERAL $CHOLAR$HIP APPLICATION</vt:lpstr>
      <vt:lpstr>WHERE CAN I FIND $CHOLAR$HIP$?</vt:lpstr>
      <vt:lpstr>WHERE CAN I FIND $CHOLAR$HIP$ ?</vt:lpstr>
      <vt:lpstr>COMMON $CHOLAR$HIP MISTAKES</vt:lpstr>
      <vt:lpstr>10 STEPS TO A STRONG $CHOLAR$HIP APPLICATION</vt:lpstr>
      <vt:lpstr>FAFSA</vt:lpstr>
      <vt:lpstr>Thank you!</vt:lpstr>
    </vt:vector>
  </TitlesOfParts>
  <Company>Lufkin Independent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year prep</dc:title>
  <dc:creator>Murphy, Gabriela</dc:creator>
  <cp:lastModifiedBy>Murphy, Gabriela</cp:lastModifiedBy>
  <cp:revision>22</cp:revision>
  <dcterms:created xsi:type="dcterms:W3CDTF">2015-03-24T14:34:52Z</dcterms:created>
  <dcterms:modified xsi:type="dcterms:W3CDTF">2015-05-18T12:47:29Z</dcterms:modified>
</cp:coreProperties>
</file>